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6"/>
  </p:notesMasterIdLst>
  <p:sldIdLst>
    <p:sldId id="256" r:id="rId2"/>
    <p:sldId id="266" r:id="rId3"/>
    <p:sldId id="260" r:id="rId4"/>
    <p:sldId id="2529" r:id="rId5"/>
    <p:sldId id="268" r:id="rId6"/>
    <p:sldId id="259" r:id="rId7"/>
    <p:sldId id="2530" r:id="rId8"/>
    <p:sldId id="2531" r:id="rId9"/>
    <p:sldId id="2532" r:id="rId10"/>
    <p:sldId id="2533" r:id="rId11"/>
    <p:sldId id="2534" r:id="rId12"/>
    <p:sldId id="2541" r:id="rId13"/>
    <p:sldId id="2536" r:id="rId14"/>
    <p:sldId id="2540" r:id="rId15"/>
  </p:sldIdLst>
  <p:sldSz cx="9906000" cy="6858000" type="A4"/>
  <p:notesSz cx="6797675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692578A5-591F-454A-8B5D-E935855AE239}">
          <p14:sldIdLst>
            <p14:sldId id="256"/>
            <p14:sldId id="266"/>
            <p14:sldId id="260"/>
          </p14:sldIdLst>
        </p14:section>
        <p14:section name="제목 없는 구역" id="{FE13A4AF-9C5B-4133-A3AB-8BD346C10A8D}">
          <p14:sldIdLst>
            <p14:sldId id="2529"/>
            <p14:sldId id="268"/>
            <p14:sldId id="259"/>
            <p14:sldId id="2530"/>
            <p14:sldId id="2531"/>
            <p14:sldId id="2532"/>
            <p14:sldId id="2533"/>
            <p14:sldId id="2534"/>
            <p14:sldId id="2541"/>
            <p14:sldId id="2536"/>
            <p14:sldId id="25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7096"/>
    <a:srgbClr val="01409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7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536" y="77"/>
      </p:cViewPr>
      <p:guideLst>
        <p:guide orient="horz" pos="2115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400" cy="495300"/>
          </a:xfrm>
          <a:prstGeom prst="rect">
            <a:avLst/>
          </a:prstGeom>
        </p:spPr>
        <p:txBody>
          <a:bodyPr vert="horz" lIns="91014" tIns="45507" rIns="91014" bIns="4550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5300"/>
          </a:xfrm>
          <a:prstGeom prst="rect">
            <a:avLst/>
          </a:prstGeom>
        </p:spPr>
        <p:txBody>
          <a:bodyPr vert="horz" lIns="91014" tIns="45507" rIns="91014" bIns="45507" rtlCol="0"/>
          <a:lstStyle>
            <a:lvl1pPr algn="r">
              <a:defRPr sz="1200"/>
            </a:lvl1pPr>
          </a:lstStyle>
          <a:p>
            <a:fld id="{9E5DF6C1-A42C-42F6-9B19-170FA50C96E7}" type="datetimeFigureOut">
              <a:rPr lang="ko-KR" altLang="en-US" smtClean="0"/>
              <a:t>2024-05-07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1235075"/>
            <a:ext cx="4810125" cy="3328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4" tIns="45507" rIns="91014" bIns="4550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3" y="4751390"/>
            <a:ext cx="5438775" cy="3887787"/>
          </a:xfrm>
          <a:prstGeom prst="rect">
            <a:avLst/>
          </a:prstGeom>
        </p:spPr>
        <p:txBody>
          <a:bodyPr vert="horz" lIns="91014" tIns="45507" rIns="91014" bIns="45507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377364"/>
            <a:ext cx="2946400" cy="495300"/>
          </a:xfrm>
          <a:prstGeom prst="rect">
            <a:avLst/>
          </a:prstGeom>
        </p:spPr>
        <p:txBody>
          <a:bodyPr vert="horz" lIns="91014" tIns="45507" rIns="91014" bIns="4550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9" y="9377364"/>
            <a:ext cx="2946400" cy="495300"/>
          </a:xfrm>
          <a:prstGeom prst="rect">
            <a:avLst/>
          </a:prstGeom>
        </p:spPr>
        <p:txBody>
          <a:bodyPr vert="horz" lIns="91014" tIns="45507" rIns="91014" bIns="45507" rtlCol="0" anchor="b"/>
          <a:lstStyle>
            <a:lvl1pPr algn="r">
              <a:defRPr sz="1200"/>
            </a:lvl1pPr>
          </a:lstStyle>
          <a:p>
            <a:fld id="{94D05FFB-5888-4F7F-A3A5-702D454CAA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240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9613" y="744538"/>
            <a:ext cx="537845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/>
          </a:p>
        </p:txBody>
      </p:sp>
      <p:sp>
        <p:nvSpPr>
          <p:cNvPr id="1843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468" indent="-285563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2258" indent="-228451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599161" indent="-228451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6064" indent="-228451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2968" indent="-2284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69871" indent="-2284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6774" indent="-2284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3677" indent="-228451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defTabSz="909973" eaLnBrk="1" hangingPunct="1">
              <a:defRPr/>
            </a:pPr>
            <a:fld id="{713DF5C6-4099-474B-A6C7-74D03C1197ED}" type="slidenum">
              <a:rPr lang="ko-KR" altLang="en-US">
                <a:solidFill>
                  <a:srgbClr val="000000"/>
                </a:solidFill>
              </a:rPr>
              <a:pPr defTabSz="909973" eaLnBrk="1" hangingPunct="1">
                <a:defRPr/>
              </a:pPr>
              <a:t>5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"/>
          <p:cNvGrpSpPr/>
          <p:nvPr userDrawn="1"/>
        </p:nvGrpSpPr>
        <p:grpSpPr>
          <a:xfrm>
            <a:off x="471934" y="564091"/>
            <a:ext cx="9111469" cy="0"/>
            <a:chOff x="36733" y="0"/>
            <a:chExt cx="8183423" cy="0"/>
          </a:xfrm>
        </p:grpSpPr>
        <p:sp>
          <p:nvSpPr>
            <p:cNvPr id="6" name="선"/>
            <p:cNvSpPr/>
            <p:nvPr/>
          </p:nvSpPr>
          <p:spPr>
            <a:xfrm>
              <a:off x="36733" y="0"/>
              <a:ext cx="270291" cy="0"/>
            </a:xfrm>
            <a:prstGeom prst="line">
              <a:avLst/>
            </a:prstGeom>
            <a:noFill/>
            <a:ln w="9525" cap="flat">
              <a:solidFill>
                <a:srgbClr val="46A86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latin typeface="Inter Light" panose="02000503000000020004" pitchFamily="2" charset="0"/>
                <a:ea typeface="Inter Light" panose="02000503000000020004" pitchFamily="2" charset="0"/>
                <a:cs typeface="Pretendard" panose="02000503000000020004" pitchFamily="50" charset="-127"/>
              </a:endParaRPr>
            </a:p>
          </p:txBody>
        </p:sp>
        <p:sp>
          <p:nvSpPr>
            <p:cNvPr id="7" name="선"/>
            <p:cNvSpPr/>
            <p:nvPr/>
          </p:nvSpPr>
          <p:spPr>
            <a:xfrm>
              <a:off x="364839" y="0"/>
              <a:ext cx="7855317" cy="0"/>
            </a:xfrm>
            <a:prstGeom prst="line">
              <a:avLst/>
            </a:prstGeom>
            <a:noFill/>
            <a:ln w="9525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latin typeface="Inter Light" panose="02000503000000020004" pitchFamily="2" charset="0"/>
                <a:ea typeface="Inter Light" panose="02000503000000020004" pitchFamily="2" charset="0"/>
                <a:cs typeface="Pretendard" panose="02000503000000020004" pitchFamily="50" charset="-127"/>
              </a:endParaRP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2582BCDF-2424-07E0-A19B-C1B033DACC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047" t="67742" r="51719" b="28900"/>
          <a:stretch/>
        </p:blipFill>
        <p:spPr>
          <a:xfrm>
            <a:off x="7396205" y="188976"/>
            <a:ext cx="1739541" cy="290147"/>
          </a:xfrm>
          <a:prstGeom prst="rect">
            <a:avLst/>
          </a:prstGeom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9258239" y="192654"/>
            <a:ext cx="284162" cy="285750"/>
          </a:xfrm>
          <a:prstGeom prst="rect">
            <a:avLst/>
          </a:prstGeom>
          <a:solidFill>
            <a:srgbClr val="516285"/>
          </a:solidFill>
          <a:ln w="9525">
            <a:solidFill>
              <a:srgbClr val="516285"/>
            </a:solidFill>
            <a:miter lim="800000"/>
            <a:headEnd/>
            <a:tailEnd/>
          </a:ln>
          <a:effectLst/>
        </p:spPr>
        <p:txBody>
          <a:bodyPr wrap="none" lIns="54000" tIns="54000" rIns="54000" bIns="54000" anchor="ctr"/>
          <a:lstStyle/>
          <a:p>
            <a:pPr marL="0" marR="0" lvl="0" indent="0" algn="ctr" defTabSz="957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43E787-B6F4-40B3-BA19-2B4306E69E18}" type="slidenum">
              <a:rPr kumimoji="0" lang="ko-KR" alt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현대하모니 L"/>
                <a:ea typeface="현대하모니 L"/>
                <a:cs typeface="+mn-cs"/>
              </a:rPr>
              <a:pPr marL="0" marR="0" lvl="0" indent="0" algn="ctr" defTabSz="957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ko-KR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현대하모니 L"/>
              <a:ea typeface="현대하모니 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07957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수정필요">
    <p:bg>
      <p:bgPr>
        <a:solidFill>
          <a:schemeClr val="accent6">
            <a:lumMod val="40000"/>
            <a:lumOff val="6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2" name="직사각형 1"/>
          <p:cNvSpPr/>
          <p:nvPr userDrawn="1"/>
        </p:nvSpPr>
        <p:spPr>
          <a:xfrm>
            <a:off x="2615299" y="2708921"/>
            <a:ext cx="4675400" cy="1326557"/>
          </a:xfrm>
          <a:prstGeom prst="rect">
            <a:avLst/>
          </a:prstGeom>
          <a:noFill/>
        </p:spPr>
        <p:txBody>
          <a:bodyPr wrap="none" lIns="83860" tIns="41930" rIns="83860" bIns="41930">
            <a:spAutoFit/>
          </a:bodyPr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70" b="1" i="1" u="none" strike="noStrike" kern="1200" cap="none" spc="0" normalizeH="0" baseline="0" noProof="0" dirty="0">
                <a:ln w="1905"/>
                <a:gradFill>
                  <a:gsLst>
                    <a:gs pos="0">
                      <a:srgbClr val="FF0000">
                        <a:shade val="20000"/>
                        <a:satMod val="200000"/>
                      </a:srgbClr>
                    </a:gs>
                    <a:gs pos="78000">
                      <a:srgbClr val="FF00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F00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수정 필요</a:t>
            </a:r>
            <a:endParaRPr kumimoji="0" lang="en-US" altLang="ko-KR" sz="8070" b="1" i="1" u="none" strike="noStrike" kern="1200" cap="none" spc="0" normalizeH="0" baseline="0" noProof="0" dirty="0">
              <a:ln w="1905"/>
              <a:gradFill>
                <a:gsLst>
                  <a:gs pos="0">
                    <a:srgbClr val="FF0000">
                      <a:shade val="20000"/>
                      <a:satMod val="200000"/>
                    </a:srgbClr>
                  </a:gs>
                  <a:gs pos="78000">
                    <a:srgbClr val="FF0000">
                      <a:tint val="90000"/>
                      <a:shade val="89000"/>
                      <a:satMod val="220000"/>
                    </a:srgbClr>
                  </a:gs>
                  <a:gs pos="100000">
                    <a:srgbClr val="FF00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05695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공문용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3" name="Text Box 6"/>
          <p:cNvSpPr txBox="1">
            <a:spLocks noChangeArrowheads="1"/>
          </p:cNvSpPr>
          <p:nvPr userDrawn="1"/>
        </p:nvSpPr>
        <p:spPr bwMode="auto">
          <a:xfrm>
            <a:off x="1518797" y="6590829"/>
            <a:ext cx="8155998" cy="23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17" b="0" i="0" u="none" strike="noStrike" kern="120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가는둥근제목체"/>
              </a:rPr>
              <a:t>본 문서는 회사의 정보 자산으로써 무단으로 전제 및 복제할 수 없으며</a:t>
            </a:r>
            <a:r>
              <a:rPr kumimoji="0" lang="en-US" altLang="ko-KR" sz="917" b="0" i="0" u="none" strike="noStrike" kern="120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가는둥근제목체"/>
              </a:rPr>
              <a:t>, </a:t>
            </a:r>
            <a:r>
              <a:rPr kumimoji="0" lang="ko-KR" altLang="en-US" sz="917" b="0" i="0" u="none" strike="noStrike" kern="120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가는둥근제목체"/>
              </a:rPr>
              <a:t>이를 위반할 시에는 사규 및 관련법규에 의해 제재를 받을 수 있습니다</a:t>
            </a:r>
            <a:r>
              <a:rPr kumimoji="0" lang="en-US" altLang="ko-KR" sz="917" b="0" i="0" u="none" strike="noStrike" kern="120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가는둥근제목체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952754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.별첨양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1651739" y="287919"/>
            <a:ext cx="6339059" cy="420972"/>
          </a:xfrm>
          <a:prstGeom prst="rect">
            <a:avLst/>
          </a:prstGeom>
        </p:spPr>
        <p:txBody>
          <a:bodyPr lIns="0" tIns="36000" rIns="0" bIns="36000" anchor="ctr"/>
          <a:lstStyle>
            <a:lvl1pPr>
              <a:defRPr sz="2201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제목 6"/>
          <p:cNvSpPr txBox="1">
            <a:spLocks/>
          </p:cNvSpPr>
          <p:nvPr userDrawn="1"/>
        </p:nvSpPr>
        <p:spPr>
          <a:xfrm>
            <a:off x="263523" y="280382"/>
            <a:ext cx="1387523" cy="405345"/>
          </a:xfrm>
          <a:prstGeom prst="rect">
            <a:avLst/>
          </a:prstGeom>
        </p:spPr>
        <p:txBody>
          <a:bodyPr vert="horz" wrap="square" lIns="0" tIns="33009" rIns="0" bIns="33009" anchor="ctr" anchorCtr="0">
            <a:spAutoFit/>
          </a:bodyPr>
          <a:lstStyle/>
          <a:p>
            <a:pPr marL="0" marR="0" lvl="0" indent="0" algn="l" defTabSz="838429" rtl="0" eaLnBrk="0" fontAlgn="base" latinLnBrk="1" hangingPunct="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1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■ 별  첨 </a:t>
            </a:r>
            <a:r>
              <a:rPr kumimoji="1" lang="en-US" altLang="ko-KR" sz="2201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endParaRPr kumimoji="1" lang="ko-KR" altLang="en-US" sz="1742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45309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별첨양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1651739" y="287919"/>
            <a:ext cx="6339059" cy="420972"/>
          </a:xfrm>
          <a:prstGeom prst="rect">
            <a:avLst/>
          </a:prstGeom>
        </p:spPr>
        <p:txBody>
          <a:bodyPr lIns="0" tIns="36000" rIns="0" bIns="36000" anchor="ctr"/>
          <a:lstStyle>
            <a:lvl1pPr>
              <a:defRPr sz="220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제목 6"/>
          <p:cNvSpPr txBox="1">
            <a:spLocks/>
          </p:cNvSpPr>
          <p:nvPr userDrawn="1"/>
        </p:nvSpPr>
        <p:spPr>
          <a:xfrm>
            <a:off x="263523" y="280382"/>
            <a:ext cx="1387523" cy="405345"/>
          </a:xfrm>
          <a:prstGeom prst="rect">
            <a:avLst/>
          </a:prstGeom>
        </p:spPr>
        <p:txBody>
          <a:bodyPr vert="horz" wrap="square" lIns="0" tIns="33009" rIns="0" bIns="33009" anchor="ctr" anchorCtr="0">
            <a:spAutoFit/>
          </a:bodyPr>
          <a:lstStyle/>
          <a:p>
            <a:pPr marL="0" marR="0" lvl="0" indent="0" algn="l" defTabSz="838429" rtl="0" eaLnBrk="0" fontAlgn="base" latinLnBrk="1" hangingPunct="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201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■ 별  첨 </a:t>
            </a:r>
            <a:r>
              <a:rPr kumimoji="1" lang="en-US" altLang="ko-KR" sz="2201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endParaRPr kumimoji="1" lang="ko-KR" altLang="en-US" sz="1742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81929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 descr="가로모티프색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84"/>
            <a:ext cx="9906000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46046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0003852\바탕 화면\PPT작업\motif-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6331" y="3"/>
            <a:ext cx="12096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 userDrawn="1"/>
        </p:nvCxnSpPr>
        <p:spPr>
          <a:xfrm rot="5400000">
            <a:off x="791372" y="3504407"/>
            <a:ext cx="582613" cy="0"/>
          </a:xfrm>
          <a:prstGeom prst="line">
            <a:avLst/>
          </a:prstGeom>
          <a:ln w="22225">
            <a:solidFill>
              <a:srgbClr val="143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17" descr="현대영문시그니처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13" y="5949951"/>
            <a:ext cx="21082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523547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47"/>
          <p:cNvSpPr>
            <a:spLocks noChangeShapeType="1"/>
          </p:cNvSpPr>
          <p:nvPr userDrawn="1"/>
        </p:nvSpPr>
        <p:spPr bwMode="auto">
          <a:xfrm>
            <a:off x="10320" y="576263"/>
            <a:ext cx="989568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22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L"/>
              <a:ea typeface="현대하모니 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22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2024-05-07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870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2024-05-07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544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009" y="275167"/>
            <a:ext cx="8915982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6516055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삭제필요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4" name="직사각형 3"/>
          <p:cNvSpPr/>
          <p:nvPr userDrawn="1"/>
        </p:nvSpPr>
        <p:spPr>
          <a:xfrm>
            <a:off x="3650841" y="2708921"/>
            <a:ext cx="2604320" cy="1326557"/>
          </a:xfrm>
          <a:prstGeom prst="rect">
            <a:avLst/>
          </a:prstGeom>
          <a:noFill/>
          <a:ln>
            <a:noFill/>
          </a:ln>
        </p:spPr>
        <p:txBody>
          <a:bodyPr wrap="none" lIns="83860" tIns="41930" rIns="83860" bIns="4193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70" b="1" i="1" u="none" strike="noStrike" kern="1200" cap="none" spc="0" normalizeH="0" baseline="0" noProof="0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삭 제</a:t>
            </a:r>
            <a:endParaRPr kumimoji="0" lang="en-US" altLang="ko-KR" sz="8070" b="1" i="1" u="none" strike="noStrike" kern="1200" cap="none" spc="0" normalizeH="0" baseline="0" noProof="0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72604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수정완료">
    <p:bg>
      <p:bgPr>
        <a:solidFill>
          <a:schemeClr val="accent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089856" y="422899"/>
            <a:ext cx="1221723" cy="284571"/>
          </a:xfrm>
          <a:prstGeom prst="rect">
            <a:avLst/>
          </a:prstGeom>
          <a:noFill/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1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SECRET</a:t>
            </a:r>
          </a:p>
        </p:txBody>
      </p:sp>
      <p:sp>
        <p:nvSpPr>
          <p:cNvPr id="2" name="직사각형 1"/>
          <p:cNvSpPr/>
          <p:nvPr userDrawn="1"/>
        </p:nvSpPr>
        <p:spPr>
          <a:xfrm>
            <a:off x="2615299" y="2708921"/>
            <a:ext cx="4675400" cy="1326557"/>
          </a:xfrm>
          <a:prstGeom prst="rect">
            <a:avLst/>
          </a:prstGeom>
          <a:noFill/>
        </p:spPr>
        <p:txBody>
          <a:bodyPr wrap="none" lIns="83860" tIns="41930" rIns="83860" bIns="4193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0048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70" b="1" i="1" u="none" strike="noStrike" kern="1200" cap="none" spc="0" normalizeH="0" baseline="0" noProof="0" dirty="0">
                <a:ln w="11430"/>
                <a:gradFill>
                  <a:gsLst>
                    <a:gs pos="0">
                      <a:srgbClr val="0000FF">
                        <a:tint val="70000"/>
                        <a:satMod val="245000"/>
                      </a:srgbClr>
                    </a:gs>
                    <a:gs pos="75000">
                      <a:srgbClr val="0000F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0000F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수정 완료</a:t>
            </a:r>
            <a:endParaRPr kumimoji="0" lang="en-US" altLang="ko-KR" sz="8070" b="1" i="1" u="none" strike="noStrike" kern="1200" cap="none" spc="0" normalizeH="0" baseline="0" noProof="0" dirty="0">
              <a:ln w="11430"/>
              <a:gradFill>
                <a:gsLst>
                  <a:gs pos="0">
                    <a:srgbClr val="0000FF">
                      <a:tint val="70000"/>
                      <a:satMod val="245000"/>
                    </a:srgbClr>
                  </a:gs>
                  <a:gs pos="75000">
                    <a:srgbClr val="0000FF">
                      <a:tint val="90000"/>
                      <a:shade val="60000"/>
                      <a:satMod val="240000"/>
                    </a:srgbClr>
                  </a:gs>
                  <a:gs pos="100000">
                    <a:srgbClr val="0000F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75788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28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74" r:id="rId2"/>
    <p:sldLayoutId id="2147483675" r:id="rId3"/>
    <p:sldLayoutId id="2147483676" r:id="rId4"/>
    <p:sldLayoutId id="2147483698" r:id="rId5"/>
    <p:sldLayoutId id="214748369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>
    <p:fade/>
  </p:transition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43379" y="140330"/>
            <a:ext cx="313571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rIns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defRPr sz="1600" b="1" kern="0" spc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1400" dirty="0"/>
              <a:t>현대건설 기술엑스포 </a:t>
            </a:r>
            <a:r>
              <a:rPr lang="en-US" altLang="ko-KR" sz="1400" dirty="0"/>
              <a:t>2024</a:t>
            </a:r>
            <a:r>
              <a:rPr lang="ko-KR" altLang="en-US" sz="1400" dirty="0"/>
              <a:t> 참가신청서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6560" y="2486683"/>
            <a:ext cx="71316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ko-KR" sz="36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0000 </a:t>
            </a:r>
            <a:r>
              <a:rPr lang="ko-KR" altLang="en-US" sz="3600" b="1" spc="-100" dirty="0">
                <a:solidFill>
                  <a:srgbClr val="14398F"/>
                </a:solidFill>
                <a:latin typeface="+mn-ea"/>
                <a:cs typeface="Arial" pitchFamily="34" charset="0"/>
              </a:rPr>
              <a:t>기술</a:t>
            </a:r>
            <a:r>
              <a:rPr lang="en-US" altLang="ko-KR" sz="3600" b="1" spc="-100" dirty="0">
                <a:solidFill>
                  <a:srgbClr val="14398F"/>
                </a:solidFill>
                <a:latin typeface="+mn-ea"/>
                <a:cs typeface="Arial" pitchFamily="34" charset="0"/>
              </a:rPr>
              <a:t>/</a:t>
            </a:r>
            <a:r>
              <a:rPr lang="ko-KR" altLang="en-US" sz="3600" b="1" spc="-100" dirty="0">
                <a:solidFill>
                  <a:srgbClr val="14398F"/>
                </a:solidFill>
                <a:latin typeface="+mn-ea"/>
                <a:cs typeface="Arial" pitchFamily="34" charset="0"/>
              </a:rPr>
              <a:t>제품명</a:t>
            </a:r>
            <a:endParaRPr lang="en-US" altLang="ko-KR" sz="3600" b="1" spc="-100" dirty="0">
              <a:solidFill>
                <a:srgbClr val="14398F"/>
              </a:solidFill>
              <a:latin typeface="+mn-ea"/>
              <a:cs typeface="Arial" pitchFamily="34" charset="0"/>
            </a:endParaRPr>
          </a:p>
          <a:p>
            <a:pPr>
              <a:defRPr/>
            </a:pPr>
            <a:r>
              <a:rPr lang="en-US" altLang="ko-KR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 -</a:t>
            </a:r>
            <a:r>
              <a:rPr lang="ko-KR" altLang="en-US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부연</a:t>
            </a:r>
            <a:r>
              <a:rPr kumimoji="0" lang="ko-KR" altLang="en-US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설명 </a:t>
            </a:r>
            <a:r>
              <a:rPr kumimoji="0" lang="en-US" altLang="ko-KR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kumimoji="0" lang="ko-KR" altLang="en-US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자內 </a:t>
            </a:r>
            <a:r>
              <a:rPr kumimoji="0" lang="en-US" altLang="ko-KR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필요시</a:t>
            </a:r>
            <a:r>
              <a:rPr lang="en-US" altLang="ko-KR" sz="2000" b="1" i="1" spc="-8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)</a:t>
            </a:r>
            <a:endParaRPr kumimoji="0" lang="ko-KR" altLang="en-US" sz="2000" b="1" i="1" spc="-80" dirty="0">
              <a:solidFill>
                <a:schemeClr val="bg1">
                  <a:lumMod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692" y="5479366"/>
            <a:ext cx="5566714" cy="646331"/>
          </a:xfrm>
          <a:prstGeom prst="rect">
            <a:avLst/>
          </a:prstGeom>
          <a:noFill/>
          <a:ln>
            <a:noFill/>
          </a:ln>
        </p:spPr>
        <p:txBody>
          <a:bodyPr wrap="square" lIns="0" rIns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defRPr sz="1600" b="1" kern="0" spc="-15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z="2000" spc="0" dirty="0">
                <a:solidFill>
                  <a:schemeClr val="tx1"/>
                </a:solidFill>
              </a:rPr>
              <a:t>협력사</a:t>
            </a:r>
            <a:r>
              <a:rPr lang="en-US" altLang="ko-KR" sz="2000" spc="0" dirty="0">
                <a:solidFill>
                  <a:schemeClr val="tx1"/>
                </a:solidFill>
              </a:rPr>
              <a:t>/</a:t>
            </a:r>
            <a:r>
              <a:rPr lang="ko-KR" altLang="en-US" sz="2000" spc="0" dirty="0">
                <a:solidFill>
                  <a:schemeClr val="tx1"/>
                </a:solidFill>
              </a:rPr>
              <a:t>기관명</a:t>
            </a:r>
            <a:endParaRPr lang="en-US" altLang="ko-KR" sz="2000" spc="0" dirty="0">
              <a:solidFill>
                <a:schemeClr val="tx1"/>
              </a:solidFill>
            </a:endParaRPr>
          </a:p>
          <a:p>
            <a:r>
              <a:rPr lang="en-US" altLang="ko-KR" spc="0" dirty="0">
                <a:solidFill>
                  <a:schemeClr val="tx1"/>
                </a:solidFill>
              </a:rPr>
              <a:t>2024. 05. 00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80" y="6469030"/>
            <a:ext cx="1050716" cy="181379"/>
          </a:xfrm>
          <a:prstGeom prst="rect">
            <a:avLst/>
          </a:prstGeom>
        </p:spPr>
      </p:pic>
      <p:pic>
        <p:nvPicPr>
          <p:cNvPr id="12" name="그룹" descr="그룹"/>
          <p:cNvPicPr>
            <a:picLocks noChangeAspect="1"/>
          </p:cNvPicPr>
          <p:nvPr/>
        </p:nvPicPr>
        <p:blipFill>
          <a:blip r:embed="rId3"/>
          <a:srcRect b="23073"/>
          <a:stretch>
            <a:fillRect/>
          </a:stretch>
        </p:blipFill>
        <p:spPr>
          <a:xfrm>
            <a:off x="1844591" y="3059676"/>
            <a:ext cx="7259911" cy="3798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이미지" descr="이미지"/>
          <p:cNvPicPr>
            <a:picLocks noChangeAspect="1"/>
          </p:cNvPicPr>
          <p:nvPr/>
        </p:nvPicPr>
        <p:blipFill>
          <a:blip r:embed="rId4"/>
          <a:srcRect t="22849"/>
          <a:stretch>
            <a:fillRect/>
          </a:stretch>
        </p:blipFill>
        <p:spPr>
          <a:xfrm>
            <a:off x="1844591" y="-9062"/>
            <a:ext cx="7259911" cy="380987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27213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12" name="그룹 20"/>
          <p:cNvGrpSpPr>
            <a:grpSpLocks/>
          </p:cNvGrpSpPr>
          <p:nvPr/>
        </p:nvGrpSpPr>
        <p:grpSpPr bwMode="auto">
          <a:xfrm>
            <a:off x="340994" y="896735"/>
            <a:ext cx="2881333" cy="338554"/>
            <a:chOff x="514302" y="1086437"/>
            <a:chExt cx="2881175" cy="338046"/>
          </a:xfrm>
        </p:grpSpPr>
        <p:sp>
          <p:nvSpPr>
            <p:cNvPr id="13" name="TextBox 12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4.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안전 강화</a:t>
              </a: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797D063-1349-4D46-88DE-201930023477}"/>
              </a:ext>
            </a:extLst>
          </p:cNvPr>
          <p:cNvSpPr/>
          <p:nvPr/>
        </p:nvSpPr>
        <p:spPr>
          <a:xfrm>
            <a:off x="607560" y="1256022"/>
            <a:ext cx="9025390" cy="73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 기술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적용시 위험요인 감소 기대효과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적용시 안전관리 체계 개선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관리용이 등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588954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7" name="그룹 20"/>
          <p:cNvGrpSpPr>
            <a:grpSpLocks/>
          </p:cNvGrpSpPr>
          <p:nvPr/>
        </p:nvGrpSpPr>
        <p:grpSpPr bwMode="auto">
          <a:xfrm>
            <a:off x="340994" y="896735"/>
            <a:ext cx="2881333" cy="338554"/>
            <a:chOff x="514302" y="1086437"/>
            <a:chExt cx="2881175" cy="338046"/>
          </a:xfrm>
        </p:grpSpPr>
        <p:sp>
          <p:nvSpPr>
            <p:cNvPr id="8" name="TextBox 7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5.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고객 만족 外</a:t>
              </a: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797D063-1349-4D46-88DE-201930023477}"/>
              </a:ext>
            </a:extLst>
          </p:cNvPr>
          <p:cNvSpPr/>
          <p:nvPr/>
        </p:nvSpPr>
        <p:spPr>
          <a:xfrm>
            <a:off x="607560" y="1235289"/>
            <a:ext cx="9025390" cy="1079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우수한 디자인을 통한 브랜드 이미지 제고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 편의성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하자 감소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유지보수 편의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개선을 통한 고객만족 효과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외 효과 자유기재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643415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7" name="그룹 20"/>
          <p:cNvGrpSpPr>
            <a:grpSpLocks/>
          </p:cNvGrpSpPr>
          <p:nvPr/>
        </p:nvGrpSpPr>
        <p:grpSpPr bwMode="auto">
          <a:xfrm>
            <a:off x="340993" y="896735"/>
            <a:ext cx="4300675" cy="338554"/>
            <a:chOff x="514301" y="1086437"/>
            <a:chExt cx="4300439" cy="338046"/>
          </a:xfrm>
        </p:grpSpPr>
        <p:sp>
          <p:nvSpPr>
            <p:cNvPr id="8" name="TextBox 7"/>
            <p:cNvSpPr txBox="1"/>
            <p:nvPr/>
          </p:nvSpPr>
          <p:spPr>
            <a:xfrm>
              <a:off x="514301" y="1086437"/>
              <a:ext cx="4300439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6.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추가 제출서류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600" b="1" kern="0" dirty="0" smtClean="0">
                  <a:latin typeface="맑은 고딕" pitchFamily="50" charset="-127"/>
                  <a:ea typeface="맑은 고딕" pitchFamily="50" charset="-127"/>
                </a:rPr>
                <a:t>개발中기술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아이디어限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6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797D063-1349-4D46-88DE-201930023477}"/>
              </a:ext>
            </a:extLst>
          </p:cNvPr>
          <p:cNvSpPr/>
          <p:nvPr/>
        </p:nvSpPr>
        <p:spPr>
          <a:xfrm>
            <a:off x="607560" y="1296249"/>
            <a:ext cx="9025390" cy="39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just" defTabSz="912813" rtl="0" eaLnBrk="1" fontAlgn="base" latinLnBrk="1" hangingPunct="1">
              <a:lnSpc>
                <a:spcPct val="16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기술개발 계획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목표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단계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검증 外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5692801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3</a:t>
            </a:r>
            <a:r>
              <a:rPr lang="en-US" altLang="ko-KR" sz="2400" b="1" spc="-150">
                <a:latin typeface="+mn-ea"/>
                <a:ea typeface="+mn-ea"/>
              </a:rPr>
              <a:t>. </a:t>
            </a:r>
            <a:r>
              <a:rPr lang="ko-KR" altLang="en-US" sz="2400" b="1" spc="-150" dirty="0">
                <a:latin typeface="+mn-ea"/>
                <a:ea typeface="+mn-ea"/>
              </a:rPr>
              <a:t>기타</a:t>
            </a:r>
          </a:p>
        </p:txBody>
      </p:sp>
      <p:grpSp>
        <p:nvGrpSpPr>
          <p:cNvPr id="7" name="그룹 20"/>
          <p:cNvGrpSpPr>
            <a:grpSpLocks/>
          </p:cNvGrpSpPr>
          <p:nvPr/>
        </p:nvGrpSpPr>
        <p:grpSpPr bwMode="auto">
          <a:xfrm>
            <a:off x="340994" y="896735"/>
            <a:ext cx="2881333" cy="338554"/>
            <a:chOff x="514302" y="1086437"/>
            <a:chExt cx="2881175" cy="338046"/>
          </a:xfrm>
        </p:grpSpPr>
        <p:sp>
          <p:nvSpPr>
            <p:cNvPr id="8" name="TextBox 7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dirty="0" err="1">
                  <a:latin typeface="맑은 고딕" pitchFamily="50" charset="-127"/>
                  <a:ea typeface="맑은 고딕" pitchFamily="50" charset="-127"/>
                </a:rPr>
                <a:t>수상이력</a:t>
              </a:r>
              <a:endParaRPr lang="ko-KR" altLang="en-US" sz="16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2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494685"/>
              </p:ext>
            </p:extLst>
          </p:nvPr>
        </p:nvGraphicFramePr>
        <p:xfrm>
          <a:off x="772249" y="1585501"/>
          <a:ext cx="8593998" cy="1072512"/>
        </p:xfrm>
        <a:graphic>
          <a:graphicData uri="http://schemas.openxmlformats.org/drawingml/2006/table">
            <a:tbl>
              <a:tblPr/>
              <a:tblGrid>
                <a:gridCol w="1432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1308727233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23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04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수상일</a:t>
                      </a: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대회명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기술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제품명</a:t>
                      </a: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주최기관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수상명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상금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연구지원금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0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0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30515" y="2700448"/>
            <a:ext cx="839354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 기술과 관련하여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 기술 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타 공모전 수상경력 여부 기재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0" name="그룹 20"/>
          <p:cNvGrpSpPr>
            <a:grpSpLocks/>
          </p:cNvGrpSpPr>
          <p:nvPr/>
        </p:nvGrpSpPr>
        <p:grpSpPr bwMode="auto">
          <a:xfrm>
            <a:off x="340994" y="3790406"/>
            <a:ext cx="2881333" cy="338554"/>
            <a:chOff x="514302" y="1086437"/>
            <a:chExt cx="2881175" cy="338046"/>
          </a:xfrm>
        </p:grpSpPr>
        <p:sp>
          <p:nvSpPr>
            <p:cNvPr id="14" name="TextBox 13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특허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실용신안</a:t>
              </a:r>
            </a:p>
          </p:txBody>
        </p:sp>
        <p:sp>
          <p:nvSpPr>
            <p:cNvPr id="15" name="직사각형 14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000922"/>
              </p:ext>
            </p:extLst>
          </p:nvPr>
        </p:nvGraphicFramePr>
        <p:xfrm>
          <a:off x="714375" y="4327968"/>
          <a:ext cx="8651874" cy="1073472"/>
        </p:xfrm>
        <a:graphic>
          <a:graphicData uri="http://schemas.openxmlformats.org/drawingml/2006/table">
            <a:tbl>
              <a:tblPr/>
              <a:tblGrid>
                <a:gridCol w="1441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979">
                  <a:extLst>
                    <a:ext uri="{9D8B030D-6E8A-4147-A177-3AD203B41FA5}">
                      <a16:colId xmlns:a16="http://schemas.microsoft.com/office/drawing/2014/main" val="2100254405"/>
                    </a:ext>
                  </a:extLst>
                </a:gridCol>
                <a:gridCol w="1441979">
                  <a:extLst>
                    <a:ext uri="{9D8B030D-6E8A-4147-A177-3AD203B41FA5}">
                      <a16:colId xmlns:a16="http://schemas.microsoft.com/office/drawing/2014/main" val="1308727233"/>
                    </a:ext>
                  </a:extLst>
                </a:gridCol>
                <a:gridCol w="14419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1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등록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연도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발명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고안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의 명칭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출원번호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등록번호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출원인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출원국가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14022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3</a:t>
            </a:r>
            <a:r>
              <a:rPr lang="en-US" altLang="ko-KR" sz="2400" b="1" spc="-150">
                <a:latin typeface="+mn-ea"/>
                <a:ea typeface="+mn-ea"/>
              </a:rPr>
              <a:t>. </a:t>
            </a:r>
            <a:r>
              <a:rPr lang="ko-KR" altLang="en-US" sz="2400" b="1" spc="-150" dirty="0">
                <a:latin typeface="+mn-ea"/>
                <a:ea typeface="+mn-ea"/>
              </a:rPr>
              <a:t>기타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77844" y="1277724"/>
            <a:ext cx="839354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 기술 제품 관련 인증서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품질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안전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 ESG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外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pSp>
        <p:nvGrpSpPr>
          <p:cNvPr id="24" name="그룹 20"/>
          <p:cNvGrpSpPr>
            <a:grpSpLocks/>
          </p:cNvGrpSpPr>
          <p:nvPr/>
        </p:nvGrpSpPr>
        <p:grpSpPr bwMode="auto">
          <a:xfrm>
            <a:off x="340994" y="896735"/>
            <a:ext cx="2881333" cy="338554"/>
            <a:chOff x="514302" y="1086437"/>
            <a:chExt cx="2881175" cy="338046"/>
          </a:xfrm>
        </p:grpSpPr>
        <p:sp>
          <p:nvSpPr>
            <p:cNvPr id="25" name="TextBox 24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인증서</a:t>
              </a: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그룹 20"/>
          <p:cNvGrpSpPr>
            <a:grpSpLocks/>
          </p:cNvGrpSpPr>
          <p:nvPr/>
        </p:nvGrpSpPr>
        <p:grpSpPr bwMode="auto">
          <a:xfrm>
            <a:off x="340994" y="3470124"/>
            <a:ext cx="2881333" cy="338554"/>
            <a:chOff x="514302" y="1086437"/>
            <a:chExt cx="2881175" cy="338046"/>
          </a:xfrm>
        </p:grpSpPr>
        <p:sp>
          <p:nvSpPr>
            <p:cNvPr id="28" name="TextBox 27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4.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적용 실적</a:t>
              </a:r>
            </a:p>
          </p:txBody>
        </p:sp>
        <p:sp>
          <p:nvSpPr>
            <p:cNvPr id="29" name="직사각형 2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30" name="Group 156">
            <a:extLst>
              <a:ext uri="{FF2B5EF4-FFF2-40B4-BE49-F238E27FC236}">
                <a16:creationId xmlns:a16="http://schemas.microsoft.com/office/drawing/2014/main" id="{9F015C36-6401-4560-AD1E-425F20003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664797"/>
              </p:ext>
            </p:extLst>
          </p:nvPr>
        </p:nvGraphicFramePr>
        <p:xfrm>
          <a:off x="902826" y="3989021"/>
          <a:ext cx="8510600" cy="1868372"/>
        </p:xfrm>
        <a:graphic>
          <a:graphicData uri="http://schemas.openxmlformats.org/drawingml/2006/table">
            <a:tbl>
              <a:tblPr/>
              <a:tblGrid>
                <a:gridCol w="121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3760224245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1308727233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3088971614"/>
                    </a:ext>
                  </a:extLst>
                </a:gridCol>
                <a:gridCol w="1215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발주자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현장명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공사유형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적용일자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계약방식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계약금액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적용물량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6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공동주택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발전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화공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자재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하도</a:t>
                      </a: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6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6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4465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04730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187326" y="-122604"/>
            <a:ext cx="10245726" cy="715332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20"/>
          <p:cNvGrpSpPr>
            <a:grpSpLocks/>
          </p:cNvGrpSpPr>
          <p:nvPr/>
        </p:nvGrpSpPr>
        <p:grpSpPr bwMode="auto">
          <a:xfrm>
            <a:off x="340994" y="306559"/>
            <a:ext cx="2881333" cy="338554"/>
            <a:chOff x="514302" y="1086437"/>
            <a:chExt cx="2881175" cy="338046"/>
          </a:xfrm>
        </p:grpSpPr>
        <p:sp>
          <p:nvSpPr>
            <p:cNvPr id="5" name="TextBox 4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엑스포 참가신청서 작성 안내</a:t>
              </a:r>
            </a:p>
          </p:txBody>
        </p:sp>
        <p:sp>
          <p:nvSpPr>
            <p:cNvPr id="6" name="직사각형 5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6838" y="683233"/>
            <a:ext cx="8546777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ts val="2300"/>
              </a:lnSpc>
              <a:spcAft>
                <a:spcPts val="480"/>
              </a:spcAft>
              <a:defRPr sz="1400" spc="-11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/>
              <a:t>본 양식을 준용하고</a:t>
            </a:r>
            <a:r>
              <a:rPr lang="en-US" altLang="ko-KR" dirty="0"/>
              <a:t>, </a:t>
            </a:r>
            <a:r>
              <a:rPr lang="ko-KR" altLang="en-US" dirty="0"/>
              <a:t>보완 필요시 </a:t>
            </a:r>
            <a:r>
              <a:rPr lang="ko-KR" altLang="en-US" dirty="0" err="1"/>
              <a:t>자유양식</a:t>
            </a:r>
            <a:r>
              <a:rPr lang="ko-KR" altLang="en-US" dirty="0"/>
              <a:t> 활용하여 추가 페이지 작성 可 </a:t>
            </a:r>
            <a:r>
              <a:rPr lang="en-US" altLang="ko-KR" dirty="0"/>
              <a:t>(</a:t>
            </a:r>
            <a:r>
              <a:rPr lang="ko-KR" altLang="en-US" dirty="0"/>
              <a:t>본문 </a:t>
            </a:r>
            <a:r>
              <a:rPr lang="en-US" altLang="ko-KR" dirty="0"/>
              <a:t>20</a:t>
            </a:r>
            <a:r>
              <a:rPr lang="ko-KR" altLang="en-US" dirty="0"/>
              <a:t>장 이내 작성</a:t>
            </a:r>
            <a:r>
              <a:rPr lang="en-US" altLang="ko-KR" dirty="0"/>
              <a:t>).</a:t>
            </a:r>
          </a:p>
          <a:p>
            <a:r>
              <a:rPr lang="en-US" altLang="ko-KR" dirty="0"/>
              <a:t>2. </a:t>
            </a:r>
            <a:r>
              <a:rPr lang="ko-KR" altLang="en-US" dirty="0"/>
              <a:t>그림</a:t>
            </a:r>
            <a:r>
              <a:rPr lang="en-US" altLang="ko-KR" dirty="0"/>
              <a:t>, </a:t>
            </a:r>
            <a:r>
              <a:rPr lang="ko-KR" altLang="en-US" dirty="0"/>
              <a:t>표를 다양하게 활용하여 작성하되</a:t>
            </a:r>
            <a:r>
              <a:rPr lang="en-US" altLang="ko-KR" dirty="0"/>
              <a:t>, </a:t>
            </a:r>
            <a:r>
              <a:rPr lang="ko-KR" altLang="en-US" dirty="0" err="1"/>
              <a:t>작성양식</a:t>
            </a:r>
            <a:r>
              <a:rPr lang="ko-KR" altLang="en-US" dirty="0"/>
              <a:t> 內 동영상 삽입 금지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    ※  </a:t>
            </a:r>
            <a:r>
              <a:rPr lang="ko-KR" altLang="en-US" dirty="0" err="1"/>
              <a:t>제안기술</a:t>
            </a:r>
            <a:r>
              <a:rPr lang="en-US" altLang="ko-KR" dirty="0"/>
              <a:t>/</a:t>
            </a:r>
            <a:r>
              <a:rPr lang="ko-KR" altLang="en-US" dirty="0"/>
              <a:t>제품에 대한 별도 첨부자료</a:t>
            </a:r>
            <a:r>
              <a:rPr lang="en-US" altLang="ko-KR" dirty="0"/>
              <a:t>(</a:t>
            </a:r>
            <a:r>
              <a:rPr lang="ko-KR" altLang="en-US" dirty="0" err="1"/>
              <a:t>카달로그</a:t>
            </a:r>
            <a:r>
              <a:rPr lang="ko-KR" altLang="en-US" dirty="0"/>
              <a:t> </a:t>
            </a:r>
            <a:r>
              <a:rPr lang="en-US" altLang="ko-KR" dirty="0"/>
              <a:t>or </a:t>
            </a:r>
            <a:r>
              <a:rPr lang="ko-KR" altLang="en-US" dirty="0"/>
              <a:t>동영상 등</a:t>
            </a:r>
            <a:r>
              <a:rPr lang="en-US" altLang="ko-KR" dirty="0"/>
              <a:t>)</a:t>
            </a:r>
            <a:r>
              <a:rPr lang="ko-KR" altLang="en-US" dirty="0"/>
              <a:t> 있는 경우</a:t>
            </a:r>
            <a:r>
              <a:rPr lang="en-US" altLang="ko-KR" dirty="0"/>
              <a:t> </a:t>
            </a:r>
            <a:r>
              <a:rPr lang="ko-KR" altLang="en-US" dirty="0"/>
              <a:t>별도 파일로 제출 가능</a:t>
            </a:r>
            <a:r>
              <a:rPr lang="en-US" altLang="ko-KR" dirty="0"/>
              <a:t>.</a:t>
            </a:r>
          </a:p>
        </p:txBody>
      </p:sp>
      <p:grpSp>
        <p:nvGrpSpPr>
          <p:cNvPr id="8" name="그룹 20"/>
          <p:cNvGrpSpPr>
            <a:grpSpLocks/>
          </p:cNvGrpSpPr>
          <p:nvPr/>
        </p:nvGrpSpPr>
        <p:grpSpPr bwMode="auto">
          <a:xfrm>
            <a:off x="340994" y="1989322"/>
            <a:ext cx="2881333" cy="338554"/>
            <a:chOff x="514302" y="1086437"/>
            <a:chExt cx="2881175" cy="338046"/>
          </a:xfrm>
        </p:grpSpPr>
        <p:sp>
          <p:nvSpPr>
            <p:cNvPr id="9" name="TextBox 8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안내</a:t>
              </a:r>
              <a:r>
                <a:rPr lang="en-US" altLang="ko-KR" sz="1600" b="1" kern="0" spc="-15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600" b="1" kern="0" spc="-150" dirty="0">
                  <a:latin typeface="맑은 고딕" pitchFamily="50" charset="-127"/>
                  <a:ea typeface="맑은 고딕" pitchFamily="50" charset="-127"/>
                </a:rPr>
                <a:t>및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유의사항</a:t>
              </a:r>
            </a:p>
          </p:txBody>
        </p:sp>
        <p:sp>
          <p:nvSpPr>
            <p:cNvPr id="10" name="직사각형 9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36837" y="2327876"/>
            <a:ext cx="9169137" cy="397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접수된 자료는 수정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반환하지 않으며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종료 후 즉시 파기 예정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접수後 내부 심사 </a:t>
            </a:r>
            <a:r>
              <a:rPr lang="ko-KR" altLang="en-US" sz="1400" spc="-11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완료시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모든 업체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통과 및 탈락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에게 결과 통보 예정이며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내용은 공개되지 않음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en-US" altLang="ko-KR" sz="1100" spc="-7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100" spc="-7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통보 예정일 </a:t>
            </a:r>
            <a:r>
              <a:rPr lang="en-US" altLang="ko-KR" sz="1100" spc="-7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24.6</a:t>
            </a:r>
            <a:r>
              <a:rPr lang="ko-KR" altLang="en-US" sz="1100" spc="-7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월內</a:t>
            </a:r>
            <a:r>
              <a:rPr lang="en-US" altLang="ko-KR" sz="1100" spc="-7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400" spc="-7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제출 마감일 이후에는 참가자가 작성한 신청내용 변경 불가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지정된 작성 파일 형식을 활용하지 않는 경우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필수 제출서류를 누락한 경우 심사에서 제외될 수 있음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타인의 지식재산권을 침해하였을 경우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제외되며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관련 법적 책임은 기술엑스포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참여자에게 있음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 시 추가 자료를 요청할 수 있으며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이에 따라 제출한 자료는 제안서와 동일한 효력을 가짐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7.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서류상 기재 착오나 연락 불능으로 인한 불이익은 제안자 책임임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</a:rPr>
              <a:t>8.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현대건설 기술엑스포 전시부스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세미나 강의장 위치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: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현대건설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본사 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전시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본관 건물 앞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세미나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지하 </a:t>
            </a:r>
            <a:r>
              <a:rPr lang="ko-KR" altLang="en-US" sz="1400" spc="-11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강의장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종로구 계동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전시부스 제작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설치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운영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해체 관련 비용 일체는 해당 참여기업 부담 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추후 안내 예정 </a:t>
            </a:r>
            <a:endParaRPr lang="en-US" altLang="ko-KR" sz="1400" spc="-110" dirty="0">
              <a:highlight>
                <a:srgbClr val="FFFF00"/>
              </a:highligh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기술엑스포 참가와 관련되어 현대건설과 협력사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기관 사이 제공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공유되는 정보 및 자료는 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기술엑스포참가규정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따라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취급 및 관리될 예정입니다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   </a:t>
            </a:r>
            <a:r>
              <a:rPr lang="en-US" altLang="ko-KR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첨부된 </a:t>
            </a:r>
            <a:r>
              <a:rPr lang="en-US" altLang="ko-KR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행사</a:t>
            </a:r>
            <a:r>
              <a:rPr lang="ko-KR" altLang="en-US" sz="1400" b="1" spc="-110" dirty="0">
                <a:latin typeface="맑은 고딕" panose="020B0503020000020004" pitchFamily="50" charset="-127"/>
              </a:rPr>
              <a:t>참가규정안내 확인서</a:t>
            </a:r>
            <a:r>
              <a:rPr lang="en-US" altLang="ko-KR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lang="ko-KR" altLang="en-US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직인</a:t>
            </a:r>
            <a:r>
              <a:rPr lang="en-US" altLang="ko-KR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b="1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서명 후 제출 必</a:t>
            </a:r>
            <a:endParaRPr lang="en-US" altLang="ko-KR" sz="1400" b="1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641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 idx="4294967295"/>
          </p:nvPr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ko-KR" altLang="en-US" sz="2400" b="1" spc="-150" dirty="0">
                <a:latin typeface="+mn-ea"/>
                <a:ea typeface="+mn-ea"/>
              </a:rPr>
              <a:t>▣ 참가업체 정보</a:t>
            </a:r>
            <a:endParaRPr sz="2400" b="1" spc="-150" dirty="0">
              <a:latin typeface="+mn-ea"/>
              <a:ea typeface="+mn-ea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59BB7F31-4975-4CEC-9939-24A765005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226978"/>
              </p:ext>
            </p:extLst>
          </p:nvPr>
        </p:nvGraphicFramePr>
        <p:xfrm>
          <a:off x="518244" y="2963007"/>
          <a:ext cx="9000000" cy="355108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857710">
                  <a:extLst>
                    <a:ext uri="{9D8B030D-6E8A-4147-A177-3AD203B41FA5}">
                      <a16:colId xmlns:a16="http://schemas.microsoft.com/office/drawing/2014/main" val="3846511701"/>
                    </a:ext>
                  </a:extLst>
                </a:gridCol>
                <a:gridCol w="1142290">
                  <a:extLst>
                    <a:ext uri="{9D8B030D-6E8A-4147-A177-3AD203B41FA5}">
                      <a16:colId xmlns:a16="http://schemas.microsoft.com/office/drawing/2014/main" val="1499222743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1893139099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1260216649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833992415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2384920006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1519014217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3019076532"/>
                    </a:ext>
                  </a:extLst>
                </a:gridCol>
                <a:gridCol w="1000000">
                  <a:extLst>
                    <a:ext uri="{9D8B030D-6E8A-4147-A177-3AD203B41FA5}">
                      <a16:colId xmlns:a16="http://schemas.microsoft.com/office/drawing/2014/main" val="68136814"/>
                    </a:ext>
                  </a:extLst>
                </a:gridCol>
              </a:tblGrid>
              <a:tr h="443885"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기본정보</a:t>
                      </a:r>
                      <a:endParaRPr 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협력사</a:t>
                      </a: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기관명</a:t>
                      </a: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국문</a:t>
                      </a:r>
                      <a:r>
                        <a:rPr lang="en-US" altLang="ko-KR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영문</a:t>
                      </a:r>
                      <a:r>
                        <a:rPr lang="en-US" altLang="ko-KR" sz="12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528885398"/>
                  </a:ext>
                </a:extLst>
              </a:tr>
              <a:tr h="4438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사업자등록번호</a:t>
                      </a:r>
                      <a:endParaRPr lang="ko-KR" sz="1200" b="0" kern="100" spc="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5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미보유시 대체 증빙서류 등록번호</a:t>
                      </a:r>
                      <a:r>
                        <a:rPr lang="en-US" altLang="ko-KR" sz="105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05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대표자명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451240576"/>
                  </a:ext>
                </a:extLst>
              </a:tr>
              <a:tr h="443885">
                <a:tc vMerge="1"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소재지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홈페이지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https://</a:t>
                      </a:r>
                      <a:endParaRPr lang="ko-KR" altLang="en-US" sz="10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520609524"/>
                  </a:ext>
                </a:extLst>
              </a:tr>
              <a:tr h="4438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사업형태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건설업</a:t>
                      </a: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제조업</a:t>
                      </a: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사업종목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철근</a:t>
                      </a: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비계공사</a:t>
                      </a: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기업규모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</a:t>
                      </a: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중견</a:t>
                      </a: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중소</a:t>
                      </a:r>
                      <a:r>
                        <a:rPr lang="en-US" altLang="ko-KR" sz="10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’23</a:t>
                      </a: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년</a:t>
                      </a: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매출액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52000" marR="252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OO</a:t>
                      </a:r>
                      <a:r>
                        <a:rPr lang="ko-KR" altLang="en-US" sz="105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억원</a:t>
                      </a:r>
                      <a:endParaRPr lang="ko-KR" altLang="ko-KR" sz="105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424386"/>
                  </a:ext>
                </a:extLst>
              </a:tr>
              <a:tr h="44388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담당자 </a:t>
                      </a:r>
                      <a:r>
                        <a:rPr lang="en-US" altLang="ko-KR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endParaRPr 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소속</a:t>
                      </a: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직책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/>
                </a:tc>
                <a:extLst>
                  <a:ext uri="{0D108BD9-81ED-4DB2-BD59-A6C34878D82A}">
                    <a16:rowId xmlns:a16="http://schemas.microsoft.com/office/drawing/2014/main" val="2956611062"/>
                  </a:ext>
                </a:extLst>
              </a:tr>
              <a:tr h="443885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60000"/>
                        </a:lnSpc>
                        <a:spcAft>
                          <a:spcPts val="0"/>
                        </a:spcAft>
                      </a:pPr>
                      <a:endParaRPr lang="ko-KR" sz="11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이메일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전화번호</a:t>
                      </a: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/>
                </a:tc>
                <a:extLst>
                  <a:ext uri="{0D108BD9-81ED-4DB2-BD59-A6C34878D82A}">
                    <a16:rowId xmlns:a16="http://schemas.microsoft.com/office/drawing/2014/main" val="2184024841"/>
                  </a:ext>
                </a:extLst>
              </a:tr>
              <a:tr h="44388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담당자 </a:t>
                      </a:r>
                      <a:r>
                        <a:rPr lang="en-US" altLang="ko-KR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소속</a:t>
                      </a: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직책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/>
                </a:tc>
                <a:extLst>
                  <a:ext uri="{0D108BD9-81ED-4DB2-BD59-A6C34878D82A}">
                    <a16:rowId xmlns:a16="http://schemas.microsoft.com/office/drawing/2014/main" val="4189820402"/>
                  </a:ext>
                </a:extLst>
              </a:tr>
              <a:tr h="443885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60000"/>
                        </a:lnSpc>
                        <a:spcAft>
                          <a:spcPts val="0"/>
                        </a:spcAft>
                      </a:pPr>
                      <a:endParaRPr lang="ko-KR" sz="11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이메일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전화번호</a:t>
                      </a: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6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/>
                </a:tc>
                <a:extLst>
                  <a:ext uri="{0D108BD9-81ED-4DB2-BD59-A6C34878D82A}">
                    <a16:rowId xmlns:a16="http://schemas.microsoft.com/office/drawing/2014/main" val="1981868799"/>
                  </a:ext>
                </a:extLst>
              </a:tr>
            </a:tbl>
          </a:graphicData>
        </a:graphic>
      </p:graphicFrame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B3DD93C-AA67-4898-8C92-EB85040E4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14402"/>
              </p:ext>
            </p:extLst>
          </p:nvPr>
        </p:nvGraphicFramePr>
        <p:xfrm>
          <a:off x="518242" y="1084088"/>
          <a:ext cx="9000003" cy="1072208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785343">
                  <a:extLst>
                    <a:ext uri="{9D8B030D-6E8A-4147-A177-3AD203B41FA5}">
                      <a16:colId xmlns:a16="http://schemas.microsoft.com/office/drawing/2014/main" val="3846511701"/>
                    </a:ext>
                  </a:extLst>
                </a:gridCol>
                <a:gridCol w="2142049">
                  <a:extLst>
                    <a:ext uri="{9D8B030D-6E8A-4147-A177-3AD203B41FA5}">
                      <a16:colId xmlns:a16="http://schemas.microsoft.com/office/drawing/2014/main" val="1499222743"/>
                    </a:ext>
                  </a:extLst>
                </a:gridCol>
                <a:gridCol w="179120">
                  <a:extLst>
                    <a:ext uri="{9D8B030D-6E8A-4147-A177-3AD203B41FA5}">
                      <a16:colId xmlns:a16="http://schemas.microsoft.com/office/drawing/2014/main" val="3861873048"/>
                    </a:ext>
                  </a:extLst>
                </a:gridCol>
                <a:gridCol w="2273934">
                  <a:extLst>
                    <a:ext uri="{9D8B030D-6E8A-4147-A177-3AD203B41FA5}">
                      <a16:colId xmlns:a16="http://schemas.microsoft.com/office/drawing/2014/main" val="2036209934"/>
                    </a:ext>
                  </a:extLst>
                </a:gridCol>
                <a:gridCol w="179120">
                  <a:extLst>
                    <a:ext uri="{9D8B030D-6E8A-4147-A177-3AD203B41FA5}">
                      <a16:colId xmlns:a16="http://schemas.microsoft.com/office/drawing/2014/main" val="1061886017"/>
                    </a:ext>
                  </a:extLst>
                </a:gridCol>
                <a:gridCol w="2440437">
                  <a:extLst>
                    <a:ext uri="{9D8B030D-6E8A-4147-A177-3AD203B41FA5}">
                      <a16:colId xmlns:a16="http://schemas.microsoft.com/office/drawing/2014/main" val="1372568029"/>
                    </a:ext>
                  </a:extLst>
                </a:gridCol>
              </a:tblGrid>
              <a:tr h="1072208"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분 야</a:t>
                      </a:r>
                      <a:endParaRPr lang="en-US" altLang="ko-KR" sz="1600" b="1" kern="120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ko-KR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- 1,2,3 </a:t>
                      </a:r>
                      <a:r>
                        <a:rPr lang="ko-KR" altLang="en-US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중 </a:t>
                      </a:r>
                      <a:r>
                        <a:rPr lang="ko-KR" altLang="en-US" sz="1050" b="0" kern="1200" spc="-50" baseline="0" dirty="0" err="1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택</a:t>
                      </a:r>
                      <a:r>
                        <a:rPr lang="en-US" altLang="ko-KR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     (</a:t>
                      </a:r>
                      <a:r>
                        <a:rPr lang="ko-KR" altLang="en-US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전시</a:t>
                      </a:r>
                      <a:r>
                        <a:rPr lang="en-US" altLang="ko-KR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세미나 </a:t>
                      </a:r>
                      <a:r>
                        <a:rPr lang="ko-KR" altLang="en-US" sz="1050" b="0" kern="1200" spc="-50" baseline="0" dirty="0" err="1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중복선택</a:t>
                      </a:r>
                      <a:r>
                        <a:rPr lang="ko-KR" altLang="en-US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 可</a:t>
                      </a:r>
                      <a:r>
                        <a:rPr lang="en-US" altLang="ko-KR" sz="1050" b="0" kern="1200" spc="-5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18000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1. 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완료 기술</a:t>
                      </a:r>
                      <a:endParaRPr lang="en-US" altLang="ko-KR" sz="1600" b="0" i="0" kern="100" spc="-80" dirty="0" smtClean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   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전시</a:t>
                      </a: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부스</a:t>
                      </a: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   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세미나</a:t>
                      </a:r>
                      <a:endParaRPr lang="ko-KR" altLang="en-US" sz="1600" b="0" i="0" kern="100" spc="-8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45720"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ko-KR" altLang="en-US" sz="16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45720"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00" cap="none" spc="-80" normalizeH="0" baseline="0" noProof="0" dirty="0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2. </a:t>
                      </a:r>
                      <a:r>
                        <a:rPr kumimoji="0" lang="ko-KR" altLang="en-US" sz="1600" b="0" i="0" u="none" strike="noStrike" kern="100" cap="none" spc="-80" normalizeH="0" baseline="0" noProof="0" dirty="0" err="1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개발중</a:t>
                      </a:r>
                      <a:r>
                        <a:rPr kumimoji="0" lang="ko-KR" altLang="en-US" sz="1600" b="0" i="0" u="none" strike="noStrike" kern="100" cap="none" spc="-80" normalizeH="0" baseline="0" noProof="0" dirty="0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기술</a:t>
                      </a:r>
                      <a:endParaRPr kumimoji="0" lang="en-US" altLang="ko-KR" sz="1600" b="0" i="0" u="none" strike="noStrike" kern="100" cap="none" spc="-80" normalizeH="0" baseline="0" noProof="0" dirty="0" smtClean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   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전시</a:t>
                      </a: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부스</a:t>
                      </a: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   </a:t>
                      </a:r>
                      <a:r>
                        <a:rPr lang="ko-KR" altLang="en-US" sz="1600" b="0" i="0" kern="100" spc="-8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세미나</a:t>
                      </a:r>
                    </a:p>
                  </a:txBody>
                  <a:tcPr marL="108000" marR="45720"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ko-KR" altLang="en-US" sz="12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45720"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ko-KR" sz="1600" b="0" i="0" u="none" strike="noStrike" kern="100" cap="none" spc="-80" normalizeH="0" baseline="0" noProof="0" dirty="0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3. </a:t>
                      </a:r>
                      <a:r>
                        <a:rPr kumimoji="0" lang="ko-KR" altLang="en-US" sz="1600" b="0" i="0" u="none" strike="noStrike" kern="100" cap="none" spc="-80" normalizeH="0" baseline="0" noProof="0" dirty="0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아이디어</a:t>
                      </a:r>
                      <a:endParaRPr kumimoji="0" lang="en-US" altLang="ko-KR" sz="1200" b="0" i="0" u="none" strike="noStrike" kern="100" cap="none" spc="-80" normalizeH="0" baseline="0" noProof="0" dirty="0" smtClean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en-US" altLang="ko-KR" sz="1200" b="0" i="0" u="none" strike="noStrike" kern="100" cap="none" spc="-80" normalizeH="0" baseline="0" noProof="0" dirty="0" smtClean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ko-KR" altLang="en-US" sz="1600" b="0" i="0" u="none" strike="noStrike" kern="100" cap="none" spc="-80" normalizeH="0" baseline="0" noProof="0" dirty="0" smtClean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    기술개발 제안</a:t>
                      </a:r>
                      <a:endParaRPr kumimoji="0" lang="en-US" altLang="ko-KR" sz="1600" b="0" i="0" u="none" strike="noStrike" kern="100" cap="none" spc="-80" normalizeH="0" baseline="0" noProof="0" dirty="0" smtClean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en-US" altLang="ko-KR" sz="1600" b="0" i="0" u="none" strike="noStrike" kern="100" cap="none" spc="-80" normalizeH="0" baseline="0" noProof="0" dirty="0" smtClean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000" marR="45720"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753747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CD04AC4-C5AD-4258-967C-ABADA5039FB5}"/>
              </a:ext>
            </a:extLst>
          </p:cNvPr>
          <p:cNvSpPr txBox="1"/>
          <p:nvPr/>
        </p:nvSpPr>
        <p:spPr>
          <a:xfrm>
            <a:off x="411089" y="6470550"/>
            <a:ext cx="9274364" cy="335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800"/>
              </a:lnSpc>
            </a:pP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※ </a:t>
            </a:r>
            <a:r>
              <a:rPr lang="ko-KR" altLang="en-US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담당자는 최소 </a:t>
            </a: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2</a:t>
            </a:r>
            <a:r>
              <a:rPr lang="ko-KR" altLang="en-US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명 이상으로 기입 요청 드립니다</a:t>
            </a: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.</a:t>
            </a:r>
            <a:endParaRPr lang="en-US" altLang="ko-KR" sz="1200" kern="100" dirty="0">
              <a:ln w="127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rgbClr val="FF0000"/>
              </a:solidFill>
              <a:highlight>
                <a:srgbClr val="FFFF00"/>
              </a:highlight>
              <a:latin typeface="+mn-ea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54494589-2680-475D-9197-D0D672726488}"/>
              </a:ext>
            </a:extLst>
          </p:cNvPr>
          <p:cNvGrpSpPr/>
          <p:nvPr/>
        </p:nvGrpSpPr>
        <p:grpSpPr>
          <a:xfrm>
            <a:off x="429099" y="702177"/>
            <a:ext cx="1328579" cy="338554"/>
            <a:chOff x="500221" y="635464"/>
            <a:chExt cx="1328579" cy="338554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5DB88CB2-F1A6-41B0-A609-6567C5BF4E39}"/>
                </a:ext>
              </a:extLst>
            </p:cNvPr>
            <p:cNvSpPr/>
            <p:nvPr/>
          </p:nvSpPr>
          <p:spPr>
            <a:xfrm>
              <a:off x="500221" y="690309"/>
              <a:ext cx="77749" cy="223895"/>
            </a:xfrm>
            <a:prstGeom prst="rect">
              <a:avLst/>
            </a:prstGeom>
            <a:solidFill>
              <a:srgbClr val="014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8A53314-441C-48F6-B070-1027B0CB5703}"/>
                </a:ext>
              </a:extLst>
            </p:cNvPr>
            <p:cNvSpPr txBox="1"/>
            <p:nvPr/>
          </p:nvSpPr>
          <p:spPr>
            <a:xfrm>
              <a:off x="569343" y="635464"/>
              <a:ext cx="1259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ko-KR" altLang="en-US" sz="1600" b="1" smtClean="0"/>
                <a:t>참가분야</a:t>
              </a:r>
              <a:endParaRPr lang="ko-KR" altLang="en-US" sz="1600" b="1" dirty="0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225B5E6-FB63-4BCF-ADC9-1B78B9F8C8C6}"/>
              </a:ext>
            </a:extLst>
          </p:cNvPr>
          <p:cNvGrpSpPr/>
          <p:nvPr/>
        </p:nvGrpSpPr>
        <p:grpSpPr>
          <a:xfrm>
            <a:off x="429099" y="2588960"/>
            <a:ext cx="1941054" cy="338554"/>
            <a:chOff x="500221" y="2167003"/>
            <a:chExt cx="1941054" cy="338554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75F62C63-4888-4687-A2A0-E495454E19C3}"/>
                </a:ext>
              </a:extLst>
            </p:cNvPr>
            <p:cNvSpPr/>
            <p:nvPr/>
          </p:nvSpPr>
          <p:spPr>
            <a:xfrm>
              <a:off x="500221" y="2221848"/>
              <a:ext cx="77749" cy="223895"/>
            </a:xfrm>
            <a:prstGeom prst="rect">
              <a:avLst/>
            </a:prstGeom>
            <a:solidFill>
              <a:srgbClr val="014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D17D7F2-B835-400F-AEAC-E97E89056580}"/>
                </a:ext>
              </a:extLst>
            </p:cNvPr>
            <p:cNvSpPr txBox="1"/>
            <p:nvPr/>
          </p:nvSpPr>
          <p:spPr>
            <a:xfrm>
              <a:off x="569343" y="2167003"/>
              <a:ext cx="187193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ko-KR" altLang="en-US" sz="1600" b="1" dirty="0"/>
                <a:t>회사</a:t>
              </a:r>
              <a:r>
                <a:rPr lang="en-US" altLang="ko-KR" sz="1600" b="1" dirty="0"/>
                <a:t>(</a:t>
              </a:r>
              <a:r>
                <a:rPr lang="ko-KR" altLang="en-US" sz="1600" b="1" dirty="0"/>
                <a:t>기관</a:t>
              </a:r>
              <a:r>
                <a:rPr lang="en-US" altLang="ko-KR" sz="1600" b="1" dirty="0"/>
                <a:t>)</a:t>
              </a:r>
              <a:r>
                <a:rPr lang="ko-KR" altLang="en-US" sz="1600" b="1" dirty="0"/>
                <a:t> 정보</a:t>
              </a: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6A0A3CF-AA29-473E-92B2-C52BF2ED552F}"/>
              </a:ext>
            </a:extLst>
          </p:cNvPr>
          <p:cNvSpPr/>
          <p:nvPr/>
        </p:nvSpPr>
        <p:spPr>
          <a:xfrm>
            <a:off x="7019109" y="2608409"/>
            <a:ext cx="2596449" cy="294685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※ </a:t>
            </a:r>
            <a:r>
              <a:rPr kumimoji="1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협력사</a:t>
            </a:r>
            <a:r>
              <a:rPr kumimoji="1" lang="en-US" altLang="ko-KR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/</a:t>
            </a:r>
            <a:r>
              <a:rPr kumimoji="1" lang="ko-KR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기관 접수別 해당 항목 작성</a:t>
            </a:r>
          </a:p>
        </p:txBody>
      </p:sp>
      <p:pic>
        <p:nvPicPr>
          <p:cNvPr id="18" name="그림 17" descr="File:Red check.sv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093" y="719569"/>
            <a:ext cx="203363" cy="20336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563939" y="1608337"/>
            <a:ext cx="180000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431219" y="742468"/>
            <a:ext cx="26468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latinLnBrk="0" hangingPunct="0">
              <a:spcBef>
                <a:spcPts val="300"/>
              </a:spcBef>
              <a:defRPr/>
            </a:pPr>
            <a:r>
              <a:rPr lang="en-US" altLang="ko-KR" sz="1100" b="1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ko-KR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 </a:t>
            </a:r>
            <a:r>
              <a:rPr lang="ko-KR" altLang="en-US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해당 박스에    </a:t>
            </a:r>
            <a:r>
              <a:rPr lang="en-US" altLang="ko-KR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체크 아이콘</a:t>
            </a:r>
            <a:r>
              <a:rPr lang="en-US" altLang="ko-KR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표기</a:t>
            </a:r>
            <a:r>
              <a:rPr lang="en-US" altLang="ko-KR" sz="1100" b="1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  </a:t>
            </a:r>
            <a:endParaRPr lang="ko-KR" altLang="ko-KR" sz="1000" b="1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63939" y="1855821"/>
            <a:ext cx="180000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4926630" y="1608337"/>
            <a:ext cx="180000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926630" y="1855821"/>
            <a:ext cx="180000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339399" y="1608337"/>
            <a:ext cx="180000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8534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genda"/>
          <p:cNvSpPr txBox="1"/>
          <p:nvPr/>
        </p:nvSpPr>
        <p:spPr>
          <a:xfrm>
            <a:off x="514605" y="393863"/>
            <a:ext cx="463554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ko-KR" altLang="en-US" sz="2800" dirty="0">
                <a:solidFill>
                  <a:srgbClr val="2D2D2D"/>
                </a:solidFill>
                <a:latin typeface="+mn-ea"/>
                <a:ea typeface="+mn-ea"/>
              </a:rPr>
              <a:t>목차</a:t>
            </a:r>
            <a:endParaRPr sz="2800" dirty="0">
              <a:solidFill>
                <a:srgbClr val="2D2D2D"/>
              </a:solidFill>
              <a:latin typeface="+mn-ea"/>
              <a:ea typeface="+mn-ea"/>
            </a:endParaRPr>
          </a:p>
        </p:txBody>
      </p:sp>
      <p:sp>
        <p:nvSpPr>
          <p:cNvPr id="4" name="선">
            <a:extLst>
              <a:ext uri="{FF2B5EF4-FFF2-40B4-BE49-F238E27FC236}">
                <a16:creationId xmlns:a16="http://schemas.microsoft.com/office/drawing/2014/main" id="{F2122515-3195-784A-A678-BDEB793BF8E6}"/>
              </a:ext>
            </a:extLst>
          </p:cNvPr>
          <p:cNvSpPr/>
          <p:nvPr/>
        </p:nvSpPr>
        <p:spPr>
          <a:xfrm>
            <a:off x="545686" y="2715967"/>
            <a:ext cx="8190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/>
          </a:ln>
        </p:spPr>
        <p:txBody>
          <a:bodyPr lIns="45719" rIns="45719"/>
          <a:lstStyle/>
          <a:p>
            <a:endParaRPr dirty="0">
              <a:latin typeface="Inter Light" panose="02000503000000020004" pitchFamily="2" charset="0"/>
              <a:ea typeface="Inter Light" panose="02000503000000020004" pitchFamily="2" charset="0"/>
              <a:cs typeface="Pretendard" panose="02000503000000020004" pitchFamily="50" charset="-127"/>
            </a:endParaRPr>
          </a:p>
        </p:txBody>
      </p:sp>
      <p:sp>
        <p:nvSpPr>
          <p:cNvPr id="14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1678429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B050"/>
                </a:solidFill>
                <a:latin typeface="+mn-ea"/>
                <a:ea typeface="+mn-ea"/>
                <a:cs typeface="Pretendard Medium" panose="02000503000000020004" pitchFamily="2" charset="-127"/>
              </a:rPr>
              <a:t>1.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기술 및 제품 개요</a:t>
            </a:r>
          </a:p>
        </p:txBody>
      </p:sp>
      <p:sp>
        <p:nvSpPr>
          <p:cNvPr id="9" name="Infrastructure Works">
            <a:extLst>
              <a:ext uri="{FF2B5EF4-FFF2-40B4-BE49-F238E27FC236}">
                <a16:creationId xmlns:a16="http://schemas.microsoft.com/office/drawing/2014/main" id="{192351A5-F2AB-644A-A832-2008D15D7F48}"/>
              </a:ext>
            </a:extLst>
          </p:cNvPr>
          <p:cNvSpPr txBox="1"/>
          <p:nvPr/>
        </p:nvSpPr>
        <p:spPr>
          <a:xfrm>
            <a:off x="3583674" y="2076496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B050"/>
                </a:solidFill>
                <a:latin typeface="+mn-ea"/>
                <a:ea typeface="+mn-ea"/>
                <a:cs typeface="Pretendard Medium" panose="02000503000000020004" pitchFamily="2" charset="-127"/>
              </a:rPr>
              <a:t>2.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배경 및 필요성</a:t>
            </a:r>
          </a:p>
        </p:txBody>
      </p:sp>
      <p:sp>
        <p:nvSpPr>
          <p:cNvPr id="15" name="Part 1. corporate overview">
            <a:extLst>
              <a:ext uri="{FF2B5EF4-FFF2-40B4-BE49-F238E27FC236}">
                <a16:creationId xmlns:a16="http://schemas.microsoft.com/office/drawing/2014/main" id="{02540A89-226D-1F4A-8657-5C1AA9DE8139}"/>
              </a:ext>
            </a:extLst>
          </p:cNvPr>
          <p:cNvSpPr/>
          <p:nvPr/>
        </p:nvSpPr>
        <p:spPr>
          <a:xfrm>
            <a:off x="665080" y="1417849"/>
            <a:ext cx="914406" cy="290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pPr>
              <a:lnSpc>
                <a:spcPct val="80000"/>
              </a:lnSpc>
            </a:pPr>
            <a:r>
              <a:rPr sz="1100" b="1" cap="all" spc="26" dirty="0">
                <a:solidFill>
                  <a:srgbClr val="A7A7A7"/>
                </a:solidFill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Part 1. </a:t>
            </a:r>
          </a:p>
        </p:txBody>
      </p:sp>
      <p:sp>
        <p:nvSpPr>
          <p:cNvPr id="29" name="Part 1. corporate overview">
            <a:extLst>
              <a:ext uri="{FF2B5EF4-FFF2-40B4-BE49-F238E27FC236}">
                <a16:creationId xmlns:a16="http://schemas.microsoft.com/office/drawing/2014/main" id="{154454C0-8327-5F42-A756-718AB06B73D5}"/>
              </a:ext>
            </a:extLst>
          </p:cNvPr>
          <p:cNvSpPr/>
          <p:nvPr/>
        </p:nvSpPr>
        <p:spPr>
          <a:xfrm>
            <a:off x="665080" y="2944452"/>
            <a:ext cx="914406" cy="290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>
            <a:lvl1pPr>
              <a:lnSpc>
                <a:spcPct val="80000"/>
              </a:lnSpc>
              <a:defRPr sz="1300" cap="all" spc="26">
                <a:solidFill>
                  <a:srgbClr val="A7A7A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sz="1100" b="1" dirty="0"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Part </a:t>
            </a:r>
            <a:r>
              <a:rPr lang="en-US" sz="1100" b="1" dirty="0"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2</a:t>
            </a:r>
            <a:r>
              <a:rPr sz="1100" b="1" dirty="0"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6" name="선">
            <a:extLst>
              <a:ext uri="{FF2B5EF4-FFF2-40B4-BE49-F238E27FC236}">
                <a16:creationId xmlns:a16="http://schemas.microsoft.com/office/drawing/2014/main" id="{1C172F09-C8DD-4648-95D3-4C807BECD6A1}"/>
              </a:ext>
            </a:extLst>
          </p:cNvPr>
          <p:cNvSpPr/>
          <p:nvPr/>
        </p:nvSpPr>
        <p:spPr>
          <a:xfrm>
            <a:off x="545686" y="4856341"/>
            <a:ext cx="8190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/>
          </a:ln>
        </p:spPr>
        <p:txBody>
          <a:bodyPr lIns="45719" rIns="45719"/>
          <a:lstStyle/>
          <a:p>
            <a:endParaRPr dirty="0">
              <a:latin typeface="Inter Light" panose="02000503000000020004" pitchFamily="2" charset="0"/>
              <a:ea typeface="Inter Light" panose="02000503000000020004" pitchFamily="2" charset="0"/>
              <a:cs typeface="Pretendard" panose="02000503000000020004" pitchFamily="50" charset="-127"/>
            </a:endParaRPr>
          </a:p>
        </p:txBody>
      </p:sp>
      <p:sp>
        <p:nvSpPr>
          <p:cNvPr id="48" name="Part 1. corporate overview">
            <a:extLst>
              <a:ext uri="{FF2B5EF4-FFF2-40B4-BE49-F238E27FC236}">
                <a16:creationId xmlns:a16="http://schemas.microsoft.com/office/drawing/2014/main" id="{7B4DE135-2B5B-7E44-ACF6-17F2B294DBA0}"/>
              </a:ext>
            </a:extLst>
          </p:cNvPr>
          <p:cNvSpPr/>
          <p:nvPr/>
        </p:nvSpPr>
        <p:spPr>
          <a:xfrm>
            <a:off x="665080" y="5090820"/>
            <a:ext cx="914406" cy="290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pPr>
              <a:lnSpc>
                <a:spcPct val="80000"/>
              </a:lnSpc>
            </a:pPr>
            <a:r>
              <a:rPr sz="1100" b="1" cap="all" spc="26" dirty="0">
                <a:solidFill>
                  <a:srgbClr val="A7A7A7"/>
                </a:solidFill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Part </a:t>
            </a:r>
            <a:r>
              <a:rPr lang="en-US" sz="1100" b="1" cap="all" spc="26" dirty="0">
                <a:solidFill>
                  <a:srgbClr val="A7A7A7"/>
                </a:solidFill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3</a:t>
            </a:r>
            <a:r>
              <a:rPr sz="1100" b="1" cap="all" spc="26" dirty="0">
                <a:solidFill>
                  <a:srgbClr val="A7A7A7"/>
                </a:solidFill>
                <a:latin typeface="Arial" panose="020B0604020202020204" pitchFamily="34" charset="0"/>
                <a:ea typeface="Pretendard SemiBold" panose="02000503000000020004" pitchFamily="2" charset="-127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5" name="선">
            <a:extLst>
              <a:ext uri="{FF2B5EF4-FFF2-40B4-BE49-F238E27FC236}">
                <a16:creationId xmlns:a16="http://schemas.microsoft.com/office/drawing/2014/main" id="{32B02843-6AB0-3A40-8218-10CB9FB83285}"/>
              </a:ext>
            </a:extLst>
          </p:cNvPr>
          <p:cNvSpPr/>
          <p:nvPr/>
        </p:nvSpPr>
        <p:spPr>
          <a:xfrm>
            <a:off x="545686" y="1230098"/>
            <a:ext cx="8190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/>
          </a:ln>
        </p:spPr>
        <p:txBody>
          <a:bodyPr lIns="45719" rIns="45719"/>
          <a:lstStyle/>
          <a:p>
            <a:endParaRPr dirty="0">
              <a:latin typeface="Inter Light" panose="02000503000000020004" pitchFamily="2" charset="0"/>
              <a:ea typeface="Inter Light" panose="02000503000000020004" pitchFamily="2" charset="0"/>
              <a:cs typeface="Pretendard" panose="02000503000000020004" pitchFamily="50" charset="-127"/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1027640" y="1702225"/>
            <a:ext cx="2340000" cy="4462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ko-KR" altLang="en-US" sz="2400" b="1" dirty="0">
                <a:solidFill>
                  <a:srgbClr val="00B050"/>
                </a:solidFill>
              </a:rPr>
              <a:t>기술</a:t>
            </a:r>
            <a:r>
              <a:rPr lang="en-US" altLang="ko-KR" sz="2400" b="1" dirty="0">
                <a:solidFill>
                  <a:srgbClr val="00B050"/>
                </a:solidFill>
              </a:rPr>
              <a:t>/</a:t>
            </a:r>
            <a:r>
              <a:rPr lang="ko-KR" altLang="en-US" sz="2400" b="1" dirty="0">
                <a:solidFill>
                  <a:srgbClr val="00B050"/>
                </a:solidFill>
              </a:rPr>
              <a:t>제품 정보</a:t>
            </a:r>
          </a:p>
        </p:txBody>
      </p:sp>
      <p:sp>
        <p:nvSpPr>
          <p:cNvPr id="86" name="직사각형 85"/>
          <p:cNvSpPr/>
          <p:nvPr/>
        </p:nvSpPr>
        <p:spPr>
          <a:xfrm>
            <a:off x="1027640" y="3229539"/>
            <a:ext cx="2340000" cy="4462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ko-KR" altLang="en-US" sz="2400" b="1" dirty="0">
                <a:solidFill>
                  <a:srgbClr val="0070C0"/>
                </a:solidFill>
              </a:rPr>
              <a:t>심사 항목</a:t>
            </a:r>
          </a:p>
        </p:txBody>
      </p:sp>
      <p:sp>
        <p:nvSpPr>
          <p:cNvPr id="87" name="직사각형 86"/>
          <p:cNvSpPr/>
          <p:nvPr/>
        </p:nvSpPr>
        <p:spPr>
          <a:xfrm>
            <a:off x="1027640" y="5357703"/>
            <a:ext cx="2340000" cy="4462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ko-KR" altLang="en-US" sz="2400" b="1">
                <a:solidFill>
                  <a:schemeClr val="accent4">
                    <a:lumMod val="75000"/>
                  </a:schemeClr>
                </a:solidFill>
              </a:rPr>
              <a:t>기타</a:t>
            </a:r>
            <a:endParaRPr lang="ko-KR" altLang="en-US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9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3160943"/>
            <a:ext cx="226657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1.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원가 절감</a:t>
            </a:r>
          </a:p>
        </p:txBody>
      </p:sp>
      <p:sp>
        <p:nvSpPr>
          <p:cNvPr id="90" name="Infrastructure Works">
            <a:extLst>
              <a:ext uri="{FF2B5EF4-FFF2-40B4-BE49-F238E27FC236}">
                <a16:creationId xmlns:a16="http://schemas.microsoft.com/office/drawing/2014/main" id="{192351A5-F2AB-644A-A832-2008D15D7F48}"/>
              </a:ext>
            </a:extLst>
          </p:cNvPr>
          <p:cNvSpPr txBox="1"/>
          <p:nvPr/>
        </p:nvSpPr>
        <p:spPr>
          <a:xfrm>
            <a:off x="5831151" y="3160943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2</a:t>
            </a:r>
            <a:r>
              <a:rPr lang="en-US" altLang="ko-KR" sz="1600" b="1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. </a:t>
            </a:r>
            <a:r>
              <a:rPr lang="ko-KR" altLang="en-US" sz="1600" b="1" dirty="0" smtClean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공정 개선</a:t>
            </a:r>
            <a:endParaRPr lang="ko-KR" altLang="en-US" sz="1600" b="1" dirty="0">
              <a:solidFill>
                <a:schemeClr val="tx1"/>
              </a:solidFill>
              <a:latin typeface="+mn-ea"/>
              <a:ea typeface="+mn-ea"/>
              <a:cs typeface="Pretendard Medium" panose="02000503000000020004" pitchFamily="2" charset="-127"/>
            </a:endParaRPr>
          </a:p>
        </p:txBody>
      </p:sp>
      <p:sp>
        <p:nvSpPr>
          <p:cNvPr id="91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3574903"/>
            <a:ext cx="226657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3.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품질 개선</a:t>
            </a:r>
          </a:p>
        </p:txBody>
      </p:sp>
      <p:sp>
        <p:nvSpPr>
          <p:cNvPr id="92" name="Infrastructure Works">
            <a:extLst>
              <a:ext uri="{FF2B5EF4-FFF2-40B4-BE49-F238E27FC236}">
                <a16:creationId xmlns:a16="http://schemas.microsoft.com/office/drawing/2014/main" id="{192351A5-F2AB-644A-A832-2008D15D7F48}"/>
              </a:ext>
            </a:extLst>
          </p:cNvPr>
          <p:cNvSpPr txBox="1"/>
          <p:nvPr/>
        </p:nvSpPr>
        <p:spPr>
          <a:xfrm>
            <a:off x="5831151" y="3574903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4.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안전 강화</a:t>
            </a:r>
          </a:p>
        </p:txBody>
      </p:sp>
      <p:sp>
        <p:nvSpPr>
          <p:cNvPr id="93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5329600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817096"/>
                </a:solidFill>
                <a:latin typeface="+mn-ea"/>
                <a:ea typeface="+mn-ea"/>
                <a:cs typeface="Pretendard Medium" panose="02000503000000020004" pitchFamily="2" charset="-127"/>
              </a:rPr>
              <a:t>1.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 </a:t>
            </a:r>
            <a:r>
              <a:rPr lang="ko-KR" altLang="en-US" sz="1600" b="1" dirty="0" err="1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수상이력</a:t>
            </a:r>
            <a:endParaRPr lang="ko-KR" altLang="en-US" sz="1600" b="1" dirty="0">
              <a:solidFill>
                <a:schemeClr val="tx1"/>
              </a:solidFill>
              <a:latin typeface="+mn-ea"/>
              <a:ea typeface="+mn-ea"/>
              <a:cs typeface="Pretendard Medium" panose="02000503000000020004" pitchFamily="2" charset="-127"/>
            </a:endParaRPr>
          </a:p>
        </p:txBody>
      </p:sp>
      <p:sp>
        <p:nvSpPr>
          <p:cNvPr id="94" name="Infrastructure Works">
            <a:extLst>
              <a:ext uri="{FF2B5EF4-FFF2-40B4-BE49-F238E27FC236}">
                <a16:creationId xmlns:a16="http://schemas.microsoft.com/office/drawing/2014/main" id="{192351A5-F2AB-644A-A832-2008D15D7F48}"/>
              </a:ext>
            </a:extLst>
          </p:cNvPr>
          <p:cNvSpPr txBox="1"/>
          <p:nvPr/>
        </p:nvSpPr>
        <p:spPr>
          <a:xfrm>
            <a:off x="5831151" y="5329600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817096"/>
                </a:solidFill>
                <a:latin typeface="+mn-ea"/>
                <a:ea typeface="+mn-ea"/>
                <a:cs typeface="Pretendard Medium" panose="02000503000000020004" pitchFamily="2" charset="-127"/>
              </a:rPr>
              <a:t>2.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특허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/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실용신안</a:t>
            </a:r>
          </a:p>
        </p:txBody>
      </p:sp>
      <p:sp>
        <p:nvSpPr>
          <p:cNvPr id="95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5726946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817096"/>
                </a:solidFill>
                <a:latin typeface="+mn-ea"/>
                <a:ea typeface="+mn-ea"/>
                <a:cs typeface="Pretendard Medium" panose="02000503000000020004" pitchFamily="2" charset="-127"/>
              </a:rPr>
              <a:t>3.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인증서</a:t>
            </a:r>
          </a:p>
        </p:txBody>
      </p:sp>
      <p:sp>
        <p:nvSpPr>
          <p:cNvPr id="96" name="Infrastructure Works">
            <a:extLst>
              <a:ext uri="{FF2B5EF4-FFF2-40B4-BE49-F238E27FC236}">
                <a16:creationId xmlns:a16="http://schemas.microsoft.com/office/drawing/2014/main" id="{192351A5-F2AB-644A-A832-2008D15D7F48}"/>
              </a:ext>
            </a:extLst>
          </p:cNvPr>
          <p:cNvSpPr txBox="1"/>
          <p:nvPr/>
        </p:nvSpPr>
        <p:spPr>
          <a:xfrm>
            <a:off x="5831151" y="5726946"/>
            <a:ext cx="2266577" cy="414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817096"/>
                </a:solidFill>
                <a:latin typeface="+mn-ea"/>
                <a:ea typeface="+mn-ea"/>
                <a:cs typeface="Pretendard Medium" panose="02000503000000020004" pitchFamily="2" charset="-127"/>
              </a:rPr>
              <a:t>4.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적용 실적</a:t>
            </a:r>
          </a:p>
        </p:txBody>
      </p:sp>
      <p:sp>
        <p:nvSpPr>
          <p:cNvPr id="99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3583674" y="3972249"/>
            <a:ext cx="226657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5.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  <a:ea typeface="+mn-ea"/>
                <a:cs typeface="Pretendard Medium" panose="02000503000000020004" pitchFamily="2" charset="-127"/>
              </a:rPr>
              <a:t>고객 만족 外</a:t>
            </a:r>
          </a:p>
        </p:txBody>
      </p:sp>
      <p:sp>
        <p:nvSpPr>
          <p:cNvPr id="26" name="HYUNDAI E&amp;C at a glance">
            <a:extLst>
              <a:ext uri="{FF2B5EF4-FFF2-40B4-BE49-F238E27FC236}">
                <a16:creationId xmlns:a16="http://schemas.microsoft.com/office/drawing/2014/main" id="{B6BEEF0A-89C3-E149-813E-2B3D82FB6B22}"/>
              </a:ext>
            </a:extLst>
          </p:cNvPr>
          <p:cNvSpPr txBox="1"/>
          <p:nvPr/>
        </p:nvSpPr>
        <p:spPr>
          <a:xfrm>
            <a:off x="5831151" y="3972249"/>
            <a:ext cx="289196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defTabSz="457200">
              <a:lnSpc>
                <a:spcPct val="150000"/>
              </a:lnSpc>
              <a:defRPr sz="1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altLang="ko-KR" sz="1600" b="1" dirty="0">
                <a:solidFill>
                  <a:srgbClr val="0070C0"/>
                </a:solidFill>
                <a:latin typeface="+mn-ea"/>
                <a:ea typeface="+mn-ea"/>
                <a:cs typeface="Pretendard Medium" panose="02000503000000020004" pitchFamily="2" charset="-127"/>
              </a:rPr>
              <a:t>6. </a:t>
            </a:r>
            <a:r>
              <a:rPr lang="ko-KR" altLang="en-US" sz="16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추가 제출서류 </a:t>
            </a:r>
            <a:endParaRPr lang="en-US" altLang="ko-KR" sz="1600" b="1" kern="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00000"/>
              </a:lnSpc>
            </a:pPr>
            <a:r>
              <a:rPr lang="en-US" altLang="ko-KR" sz="16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en-US" altLang="ko-KR" sz="14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개발중기술</a:t>
            </a:r>
            <a:r>
              <a:rPr lang="en-US" altLang="ko-KR" sz="14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아이디어限</a:t>
            </a:r>
            <a:r>
              <a:rPr lang="en-US" altLang="ko-KR" sz="1400" b="1" kern="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020775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ko-KR" altLang="en-US" sz="2400" b="1" spc="-150" dirty="0">
                <a:latin typeface="+mn-ea"/>
                <a:ea typeface="+mn-ea"/>
              </a:rPr>
              <a:t>▣ 기술</a:t>
            </a:r>
            <a:r>
              <a:rPr lang="en-US" altLang="ko-KR" sz="2400" b="1" spc="-150" dirty="0">
                <a:latin typeface="+mn-ea"/>
                <a:ea typeface="+mn-ea"/>
              </a:rPr>
              <a:t>/</a:t>
            </a:r>
            <a:r>
              <a:rPr lang="ko-KR" altLang="en-US" sz="2400" b="1" spc="-150" dirty="0">
                <a:latin typeface="+mn-ea"/>
                <a:ea typeface="+mn-ea"/>
              </a:rPr>
              <a:t>제품 요약</a:t>
            </a: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14187"/>
              </p:ext>
            </p:extLst>
          </p:nvPr>
        </p:nvGraphicFramePr>
        <p:xfrm>
          <a:off x="411377" y="731063"/>
          <a:ext cx="9214940" cy="5847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4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3945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9696">
                <a:tc gridSpan="4">
                  <a:txBody>
                    <a:bodyPr/>
                    <a:lstStyle/>
                    <a:p>
                      <a:pPr marL="0" indent="0" algn="ctr" eaLnBrk="0" latinLnBrk="0" hangingPunct="0">
                        <a:spcBef>
                          <a:spcPts val="60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제안 요약서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 eaLnBrk="0" latinLnBrk="0" hangingPunct="0">
                        <a:spcBef>
                          <a:spcPts val="600"/>
                        </a:spcBef>
                        <a:buFont typeface="Wingdings" pitchFamily="2" charset="2"/>
                        <a:buNone/>
                      </a:pPr>
                      <a:endParaRPr lang="ko-KR" altLang="en-US" sz="1100" b="0" kern="120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002060"/>
                        </a:solidFill>
                        <a:latin typeface="현대하모니 M" pitchFamily="18" charset="-127"/>
                        <a:ea typeface="현대하모니 M" pitchFamily="18" charset="-127"/>
                        <a:cs typeface="+mn-cs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기술</a:t>
                      </a:r>
                      <a:r>
                        <a:rPr lang="en-US" altLang="ko-KR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제품명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05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회사</a:t>
                      </a:r>
                      <a:r>
                        <a:rPr lang="en-US" altLang="ko-KR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기관명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4409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기술</a:t>
                      </a:r>
                      <a:r>
                        <a:rPr lang="en-US" altLang="ko-KR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제품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개요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en-US" altLang="ko-KR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en-US" altLang="ko-KR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en-US" altLang="ko-KR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en-US" altLang="ko-KR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05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4409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기대 효과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en-US" altLang="ko-KR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indent="0" algn="l" eaLnBrk="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Wingdings" panose="05000000000000000000" pitchFamily="2" charset="2"/>
                        <a:buChar char="Ø"/>
                      </a:pPr>
                      <a:r>
                        <a:rPr lang="ko-KR" altLang="en-US" sz="12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dirty="0" err="1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ㅇ</a:t>
                      </a: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368460"/>
                  </a:ext>
                </a:extLst>
              </a:tr>
              <a:tr h="1832958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건설업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적용가능성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en-US" altLang="ko-KR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복수항목체크</a:t>
                      </a:r>
                      <a:r>
                        <a:rPr lang="en-US" altLang="ko-KR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28" rtl="0" eaLnBrk="0" fontAlgn="auto" latinLnBrk="0" hangingPunc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 typeface="+mj-ea"/>
                        <a:buNone/>
                        <a:tabLst/>
                        <a:defRPr/>
                      </a:pPr>
                      <a:endParaRPr lang="en-US" altLang="ko-KR" sz="1050" b="0" baseline="0" dirty="0"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l" defTabSz="914228" rtl="0" eaLnBrk="0" fontAlgn="auto" latinLnBrk="0" hangingPunc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 typeface="+mj-ea"/>
                        <a:buNone/>
                        <a:tabLst/>
                        <a:defRPr/>
                      </a:pPr>
                      <a:endParaRPr lang="en-US" altLang="ko-KR" sz="1050" b="0" baseline="0" dirty="0"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3457B4A2-2B2E-4D1D-BFB9-9D6FA6DDBB76}"/>
              </a:ext>
            </a:extLst>
          </p:cNvPr>
          <p:cNvGrpSpPr/>
          <p:nvPr/>
        </p:nvGrpSpPr>
        <p:grpSpPr>
          <a:xfrm>
            <a:off x="5821774" y="1943100"/>
            <a:ext cx="3671047" cy="4457700"/>
            <a:chOff x="5590703" y="1856397"/>
            <a:chExt cx="4452257" cy="2614413"/>
          </a:xfrm>
        </p:grpSpPr>
        <p:sp>
          <p:nvSpPr>
            <p:cNvPr id="17" name="직사각형 16"/>
            <p:cNvSpPr/>
            <p:nvPr/>
          </p:nvSpPr>
          <p:spPr>
            <a:xfrm>
              <a:off x="5590703" y="1856397"/>
              <a:ext cx="4452257" cy="2614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latinLnBrk="0" hangingPunct="0">
                <a:lnSpc>
                  <a:spcPts val="1200"/>
                </a:lnSpc>
              </a:pPr>
              <a:r>
                <a:rPr lang="ko-KR" altLang="en-US" sz="14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관련 사진</a:t>
              </a:r>
              <a:r>
                <a:rPr lang="en-US" altLang="ko-KR" sz="14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4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그림</a:t>
              </a:r>
              <a:r>
                <a:rPr lang="en-US" altLang="ko-KR" sz="14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4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도표 등 이미지 활용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650504" y="1930400"/>
              <a:ext cx="2301847" cy="180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/>
                <a:t>[</a:t>
              </a:r>
              <a:r>
                <a:rPr lang="ko-KR" altLang="en-US" sz="1400" b="1" dirty="0"/>
                <a:t>기술</a:t>
              </a:r>
              <a:r>
                <a:rPr lang="en-US" altLang="ko-KR" sz="1400" b="1" dirty="0"/>
                <a:t>/</a:t>
              </a:r>
              <a:r>
                <a:rPr lang="ko-KR" altLang="en-US" sz="1400" b="1" dirty="0"/>
                <a:t>제품 사진</a:t>
              </a:r>
              <a:r>
                <a:rPr lang="en-US" altLang="ko-KR" sz="1400" b="1" dirty="0"/>
                <a:t>]</a:t>
              </a:r>
              <a:endParaRPr lang="ko-KR" altLang="en-US" sz="1400" b="1" dirty="0"/>
            </a:p>
          </p:txBody>
        </p:sp>
      </p:grp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B3A6279B-3CC9-4AC2-BFD2-45739F7A10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455738"/>
              </p:ext>
            </p:extLst>
          </p:nvPr>
        </p:nvGraphicFramePr>
        <p:xfrm>
          <a:off x="1717285" y="5710386"/>
          <a:ext cx="3882819" cy="73832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630724">
                  <a:extLst>
                    <a:ext uri="{9D8B030D-6E8A-4147-A177-3AD203B41FA5}">
                      <a16:colId xmlns:a16="http://schemas.microsoft.com/office/drawing/2014/main" val="276207344"/>
                    </a:ext>
                  </a:extLst>
                </a:gridCol>
                <a:gridCol w="650419">
                  <a:extLst>
                    <a:ext uri="{9D8B030D-6E8A-4147-A177-3AD203B41FA5}">
                      <a16:colId xmlns:a16="http://schemas.microsoft.com/office/drawing/2014/main" val="2013411570"/>
                    </a:ext>
                  </a:extLst>
                </a:gridCol>
                <a:gridCol w="650419">
                  <a:extLst>
                    <a:ext uri="{9D8B030D-6E8A-4147-A177-3AD203B41FA5}">
                      <a16:colId xmlns:a16="http://schemas.microsoft.com/office/drawing/2014/main" val="2754821771"/>
                    </a:ext>
                  </a:extLst>
                </a:gridCol>
                <a:gridCol w="650419">
                  <a:extLst>
                    <a:ext uri="{9D8B030D-6E8A-4147-A177-3AD203B41FA5}">
                      <a16:colId xmlns:a16="http://schemas.microsoft.com/office/drawing/2014/main" val="1733677128"/>
                    </a:ext>
                  </a:extLst>
                </a:gridCol>
                <a:gridCol w="650419">
                  <a:extLst>
                    <a:ext uri="{9D8B030D-6E8A-4147-A177-3AD203B41FA5}">
                      <a16:colId xmlns:a16="http://schemas.microsoft.com/office/drawing/2014/main" val="1739308956"/>
                    </a:ext>
                  </a:extLst>
                </a:gridCol>
                <a:gridCol w="650419">
                  <a:extLst>
                    <a:ext uri="{9D8B030D-6E8A-4147-A177-3AD203B41FA5}">
                      <a16:colId xmlns:a16="http://schemas.microsoft.com/office/drawing/2014/main" val="3659412131"/>
                    </a:ext>
                  </a:extLst>
                </a:gridCol>
              </a:tblGrid>
              <a:tr h="369163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spc="-8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주요 </a:t>
                      </a:r>
                      <a:endParaRPr lang="en-US" altLang="ko-KR" sz="1100" b="1" kern="100" spc="-8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spc="-8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기대 효과</a:t>
                      </a:r>
                      <a:endParaRPr lang="ko-KR" sz="1100" b="1" kern="100" spc="-8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noProof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원가 절감</a:t>
                      </a:r>
                      <a:endParaRPr lang="ko-KR" altLang="ko-KR" sz="1100" b="0" kern="100" spc="-50" noProof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noProof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공기 단축</a:t>
                      </a:r>
                      <a:endParaRPr lang="ko-KR" altLang="ko-KR" sz="1100" b="0" kern="100" spc="-50" noProof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noProof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품질 개선</a:t>
                      </a:r>
                      <a:endParaRPr lang="ko-KR" altLang="ko-KR" sz="1100" b="0" kern="100" spc="-50" noProof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noProof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안전 강화</a:t>
                      </a:r>
                      <a:endParaRPr lang="ko-KR" altLang="ko-KR" sz="1100" b="0" kern="100" spc="-50" noProof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noProof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고객 만족</a:t>
                      </a:r>
                      <a:endParaRPr lang="en-US" altLang="ko-KR" sz="1100" b="0" kern="100" spc="-50" noProof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2660894"/>
                  </a:ext>
                </a:extLst>
              </a:tr>
              <a:tr h="369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-8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841046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408FA0A3-10DD-4AED-B098-4C59221E0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34083"/>
              </p:ext>
            </p:extLst>
          </p:nvPr>
        </p:nvGraphicFramePr>
        <p:xfrm>
          <a:off x="1717285" y="4862616"/>
          <a:ext cx="3882818" cy="7416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635390">
                  <a:extLst>
                    <a:ext uri="{9D8B030D-6E8A-4147-A177-3AD203B41FA5}">
                      <a16:colId xmlns:a16="http://schemas.microsoft.com/office/drawing/2014/main" val="264285310"/>
                    </a:ext>
                  </a:extLst>
                </a:gridCol>
                <a:gridCol w="763428">
                  <a:extLst>
                    <a:ext uri="{9D8B030D-6E8A-4147-A177-3AD203B41FA5}">
                      <a16:colId xmlns:a16="http://schemas.microsoft.com/office/drawing/2014/main" val="194291736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891632546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498492957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8895957"/>
                    </a:ext>
                  </a:extLst>
                </a:gridCol>
              </a:tblGrid>
              <a:tr h="37080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spc="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적용가능 </a:t>
                      </a:r>
                      <a:r>
                        <a:rPr lang="en-US" altLang="ko-KR" sz="1100" b="1" kern="100" spc="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/>
                      </a:r>
                      <a:br>
                        <a:rPr lang="en-US" altLang="ko-KR" sz="1100" b="1" kern="100" spc="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ko-KR" altLang="en-US" sz="1100" b="1" kern="100" spc="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사업분야</a:t>
                      </a:r>
                      <a:endParaRPr lang="ko-KR" sz="1100" b="1" kern="100" spc="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주택 </a:t>
                      </a:r>
                      <a:r>
                        <a:rPr lang="en-US" altLang="ko-KR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 </a:t>
                      </a:r>
                      <a:r>
                        <a:rPr lang="ko-KR" altLang="en-US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건축</a:t>
                      </a:r>
                      <a:r>
                        <a:rPr lang="en-US" altLang="ko-KR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/>
                      </a:r>
                      <a:br>
                        <a:rPr lang="en-US" altLang="ko-KR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(APT/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오피스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ko-KR" sz="1000" b="0" kern="100" spc="-5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토 목</a:t>
                      </a:r>
                      <a:r>
                        <a:rPr lang="en-US" altLang="ko-KR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/>
                      </a:r>
                      <a:br>
                        <a:rPr lang="en-US" altLang="ko-KR" sz="1100" b="0" kern="100" spc="-5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교량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도로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항만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ko-KR" sz="1000" b="0" kern="100" spc="-5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플 랜 </a:t>
                      </a:r>
                      <a:r>
                        <a:rPr lang="ko-KR" altLang="en-US" sz="1100" b="0" kern="100" spc="-50" baseline="0" dirty="0" err="1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트</a:t>
                      </a:r>
                      <a:r>
                        <a:rPr lang="en-US" altLang="ko-KR" sz="11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/>
                      </a:r>
                      <a:br>
                        <a:rPr lang="en-US" altLang="ko-KR" sz="11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산업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발전시설</a:t>
                      </a:r>
                      <a:r>
                        <a:rPr lang="en-US" altLang="ko-KR" sz="10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ko-KR" sz="1000" b="0" kern="100" spc="-5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50" baseline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그 외</a:t>
                      </a:r>
                      <a:endParaRPr lang="ko-KR" altLang="ko-KR" sz="1100" b="0" kern="100" spc="-50" baseline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18000" marB="18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784521"/>
                  </a:ext>
                </a:extLst>
              </a:tr>
              <a:tr h="3708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ko-KR" sz="1100" b="0" i="0" u="none" strike="noStrike" kern="100" cap="none" spc="0" normalizeH="0" baseline="0" noProof="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350161"/>
                  </a:ext>
                </a:extLst>
              </a:tr>
            </a:tbl>
          </a:graphicData>
        </a:graphic>
      </p:graphicFrame>
      <p:pic>
        <p:nvPicPr>
          <p:cNvPr id="4" name="그림 3" descr="File:Red check.sv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20" y="6036305"/>
            <a:ext cx="203363" cy="20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0356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0"/>
          <p:cNvGrpSpPr>
            <a:grpSpLocks/>
          </p:cNvGrpSpPr>
          <p:nvPr/>
        </p:nvGrpSpPr>
        <p:grpSpPr bwMode="auto">
          <a:xfrm>
            <a:off x="340994" y="890816"/>
            <a:ext cx="2881333" cy="338554"/>
            <a:chOff x="514302" y="1086437"/>
            <a:chExt cx="2881175" cy="338046"/>
          </a:xfrm>
        </p:grpSpPr>
        <p:sp>
          <p:nvSpPr>
            <p:cNvPr id="4" name="TextBox 3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기술</a:t>
              </a:r>
              <a:r>
                <a:rPr lang="en-US" altLang="ko-KR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및 제품 개요</a:t>
              </a: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그룹 20"/>
          <p:cNvGrpSpPr>
            <a:grpSpLocks/>
          </p:cNvGrpSpPr>
          <p:nvPr/>
        </p:nvGrpSpPr>
        <p:grpSpPr bwMode="auto">
          <a:xfrm>
            <a:off x="340993" y="3385869"/>
            <a:ext cx="2881333" cy="338554"/>
            <a:chOff x="514302" y="1086437"/>
            <a:chExt cx="2881175" cy="338046"/>
          </a:xfrm>
        </p:grpSpPr>
        <p:sp>
          <p:nvSpPr>
            <p:cNvPr id="13" name="TextBox 12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배경 및 필요성 </a:t>
              </a: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607562" y="1315352"/>
            <a:ext cx="6136986" cy="39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</a:t>
            </a:r>
            <a:r>
              <a:rPr kumimoji="1" lang="ko-KR" altLang="en-US" sz="1400" kern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아이템에 대한 개괄적 소개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원리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용도 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607562" y="3886032"/>
            <a:ext cx="613698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제안하는 기술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제품의 추진 배경 및 계기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목적 설명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itchFamily="50" charset="-127"/>
                <a:ea typeface="맑은 고딕" panose="020B0503020000020004" pitchFamily="50" charset="-127"/>
              </a:rPr>
              <a:t>기존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기술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제품 현황 및 문제점 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제안하는 기술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제품의 필요성 등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</a:t>
            </a:r>
            <a:r>
              <a:rPr lang="ko-KR" altLang="en-US" sz="2400" b="1" spc="-150" dirty="0">
                <a:latin typeface="+mn-ea"/>
                <a:ea typeface="+mn-ea"/>
              </a:rPr>
              <a:t> </a:t>
            </a:r>
            <a:r>
              <a:rPr lang="en-US" altLang="ko-KR" sz="2400" b="1" spc="-150" dirty="0">
                <a:latin typeface="+mn-ea"/>
                <a:ea typeface="+mn-ea"/>
              </a:rPr>
              <a:t>1.  </a:t>
            </a:r>
            <a:r>
              <a:rPr lang="ko-KR" altLang="en-US" sz="2400" b="1" spc="-150" dirty="0">
                <a:latin typeface="+mn-ea"/>
                <a:ea typeface="+mn-ea"/>
              </a:rPr>
              <a:t>기술</a:t>
            </a:r>
            <a:r>
              <a:rPr lang="en-US" altLang="ko-KR" sz="2400" b="1" spc="-150" dirty="0">
                <a:latin typeface="+mn-ea"/>
                <a:ea typeface="+mn-ea"/>
              </a:rPr>
              <a:t>/</a:t>
            </a:r>
            <a:r>
              <a:rPr lang="ko-KR" altLang="en-US" sz="2400" b="1" spc="-150" dirty="0">
                <a:latin typeface="+mn-ea"/>
                <a:ea typeface="+mn-ea"/>
              </a:rPr>
              <a:t>제품 정보</a:t>
            </a:r>
          </a:p>
        </p:txBody>
      </p:sp>
    </p:spTree>
    <p:extLst>
      <p:ext uri="{BB962C8B-B14F-4D97-AF65-F5344CB8AC3E}">
        <p14:creationId xmlns:p14="http://schemas.microsoft.com/office/powerpoint/2010/main" val="4761207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17" name="그룹 20"/>
          <p:cNvGrpSpPr>
            <a:grpSpLocks/>
          </p:cNvGrpSpPr>
          <p:nvPr/>
        </p:nvGrpSpPr>
        <p:grpSpPr bwMode="auto">
          <a:xfrm>
            <a:off x="340993" y="890816"/>
            <a:ext cx="3506388" cy="338554"/>
            <a:chOff x="514302" y="1086437"/>
            <a:chExt cx="3506196" cy="338046"/>
          </a:xfrm>
        </p:grpSpPr>
        <p:sp>
          <p:nvSpPr>
            <p:cNvPr id="18" name="TextBox 17"/>
            <p:cNvSpPr txBox="1"/>
            <p:nvPr/>
          </p:nvSpPr>
          <p:spPr>
            <a:xfrm>
              <a:off x="514302" y="1086437"/>
              <a:ext cx="3506196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원가 절감</a:t>
              </a:r>
              <a:endParaRPr lang="ko-KR" altLang="en-US" sz="1600" i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607561" y="1256022"/>
            <a:ext cx="3973232" cy="39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marR="0" lvl="0" indent="-180000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“</a:t>
            </a:r>
            <a:r>
              <a:rPr kumimoji="1" lang="ko-KR" altLang="en-US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제품 생산원가</a:t>
            </a:r>
            <a:r>
              <a:rPr kumimoji="1" lang="en-US" altLang="ko-KR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”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절감 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665153" y="1703033"/>
            <a:ext cx="5930341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예시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)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기존 제품의 </a:t>
            </a:r>
            <a:r>
              <a:rPr kumimoji="1" lang="ko-KR" altLang="en-US" sz="1000" u="sng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재질변경</a:t>
            </a:r>
            <a:r>
              <a:rPr kumimoji="1" lang="en-US" altLang="ko-KR" sz="10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or </a:t>
            </a:r>
            <a:r>
              <a:rPr kumimoji="1" lang="ko-KR" altLang="en-US" sz="1000" u="sng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디자인 간소화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등 투입 원가 절감 부분 표현</a:t>
            </a:r>
            <a:endParaRPr kumimoji="1" lang="en-US" altLang="ko-KR" sz="10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      ex)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소재 변경을 통한 케이블 구리 함량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10%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감소로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meter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당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100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원 원가절감</a:t>
            </a:r>
            <a:endParaRPr kumimoji="1" lang="en-US" altLang="ko-KR" sz="10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en-US" altLang="ko-KR" sz="10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          500m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제작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가정시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총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50,000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원 생산원가 절감 가능</a:t>
            </a:r>
            <a:endParaRPr kumimoji="1" lang="en-US" altLang="ko-KR" sz="10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665153" y="4978693"/>
            <a:ext cx="6004369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예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)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제품의 </a:t>
            </a:r>
            <a:r>
              <a:rPr kumimoji="1" lang="ko-KR" altLang="en-US" sz="1000" u="sng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설치시간단축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or </a:t>
            </a:r>
            <a:r>
              <a:rPr kumimoji="1" lang="ko-KR" altLang="en-US" sz="1000" u="sng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공법개선통한 </a:t>
            </a:r>
            <a:r>
              <a:rPr kumimoji="1" lang="ko-KR" altLang="en-US" sz="1000" u="sng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공정단축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등 통한 현장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‘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투입인력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감소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’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원가절감</a:t>
            </a:r>
            <a:endParaRPr kumimoji="1" lang="en-US" altLang="ko-KR" sz="10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en-US" altLang="ko-KR" sz="10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   ex)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신공법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사용시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투입인력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5%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절감 가능하여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1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천세대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공동주택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적용시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,</a:t>
            </a:r>
          </a:p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en-US" altLang="ko-KR" sz="10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       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약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100 M/M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절감으로 총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10,000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원 인건비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절감가능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추정</a:t>
            </a:r>
            <a:endParaRPr kumimoji="1" lang="en-US" altLang="ko-KR" sz="10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665153" y="3440160"/>
            <a:ext cx="6054970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예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) 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기존 </a:t>
            </a:r>
            <a:r>
              <a:rPr kumimoji="1" lang="ko-KR" altLang="en-US" sz="1000" u="sng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용접타입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체결방법에서 </a:t>
            </a:r>
            <a:r>
              <a:rPr kumimoji="1" lang="ko-KR" altLang="en-US" sz="1000" u="sng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볼트체결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방법 변경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/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개발되어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‘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비파괴검사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’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생략 가능</a:t>
            </a:r>
            <a:endParaRPr kumimoji="1" lang="en-US" altLang="ko-KR" sz="10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0" algn="just" defTabSz="912813" fontAlgn="base">
              <a:spcBef>
                <a:spcPts val="400"/>
              </a:spcBef>
              <a:defRPr/>
            </a:pPr>
            <a:r>
              <a:rPr kumimoji="1" lang="en-US" altLang="ko-KR" sz="10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   ex) 1 set </a:t>
            </a:r>
            <a:r>
              <a:rPr kumimoji="1" lang="ko-KR" altLang="en-US" sz="10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체결시마다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,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비파괴검사 </a:t>
            </a:r>
            <a:r>
              <a:rPr kumimoji="1" lang="en-US" altLang="ko-KR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kumimoji="1" lang="ko-KR" altLang="en-US" sz="10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천원 절감 가능</a:t>
            </a:r>
            <a:endParaRPr kumimoji="1" lang="en-US" altLang="ko-KR" sz="10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07561" y="2940634"/>
            <a:ext cx="397323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80000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“</a:t>
            </a:r>
            <a:r>
              <a:rPr kumimoji="1" lang="ko-KR" altLang="en-US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불필요 공정</a:t>
            </a:r>
            <a:r>
              <a:rPr kumimoji="1" lang="en-US" altLang="ko-KR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ko-KR" altLang="en-US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생략</a:t>
            </a:r>
            <a:r>
              <a:rPr kumimoji="1" lang="en-US" altLang="ko-KR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”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에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의한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비용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절감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07561" y="4539699"/>
            <a:ext cx="397323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80000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작업시간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단축에 의한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“</a:t>
            </a:r>
            <a:r>
              <a:rPr kumimoji="1" lang="ko-KR" altLang="en-US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인건비 절감</a:t>
            </a:r>
            <a:r>
              <a:rPr kumimoji="1" lang="en-US" altLang="ko-KR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”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07561" y="5763268"/>
            <a:ext cx="397323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80000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그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外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552627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12" name="그룹 20"/>
          <p:cNvGrpSpPr>
            <a:grpSpLocks/>
          </p:cNvGrpSpPr>
          <p:nvPr/>
        </p:nvGrpSpPr>
        <p:grpSpPr bwMode="auto">
          <a:xfrm>
            <a:off x="340993" y="890816"/>
            <a:ext cx="3506388" cy="338554"/>
            <a:chOff x="514302" y="1086437"/>
            <a:chExt cx="3506196" cy="338046"/>
          </a:xfrm>
        </p:grpSpPr>
        <p:sp>
          <p:nvSpPr>
            <p:cNvPr id="13" name="TextBox 12"/>
            <p:cNvSpPr txBox="1"/>
            <p:nvPr/>
          </p:nvSpPr>
          <p:spPr>
            <a:xfrm>
              <a:off x="514302" y="1086437"/>
              <a:ext cx="3506196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dirty="0" smtClean="0">
                  <a:latin typeface="맑은 고딕" pitchFamily="50" charset="-127"/>
                  <a:ea typeface="맑은 고딕" pitchFamily="50" charset="-127"/>
                </a:rPr>
                <a:t>공정 개선 </a:t>
              </a:r>
              <a:endParaRPr lang="ko-KR" altLang="en-US" sz="1600" i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B686978-9C9F-41A8-88AA-9E2BD3F183CD}"/>
              </a:ext>
            </a:extLst>
          </p:cNvPr>
          <p:cNvSpPr/>
          <p:nvPr/>
        </p:nvSpPr>
        <p:spPr>
          <a:xfrm>
            <a:off x="607560" y="1256022"/>
            <a:ext cx="9025390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동일한 공정 </a:t>
            </a:r>
            <a:r>
              <a:rPr kumimoji="1" lang="ko-KR" altLang="en-US" sz="1400" kern="0" dirty="0" err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진행시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타 기술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대비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kumimoji="1" lang="ko-KR" altLang="en-US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작업 편의성</a:t>
            </a:r>
            <a:r>
              <a:rPr kumimoji="1" lang="en-US" altLang="ko-KR" sz="1400" b="1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개선</a:t>
            </a:r>
            <a:r>
              <a:rPr kumimoji="1" lang="en-US" altLang="ko-KR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1400" b="1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lvl="0" indent="-180975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동일한 공정 </a:t>
            </a:r>
            <a:r>
              <a:rPr kumimoji="1" lang="ko-KR" altLang="en-US" sz="1400" kern="0" dirty="0" err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진행시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타 기술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</a:rPr>
              <a:t>제품 대비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en-US" altLang="ko-KR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kumimoji="1" lang="ko-KR" altLang="en-US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공정 간소화</a:t>
            </a:r>
            <a:r>
              <a:rPr kumimoji="1" lang="en-US" altLang="ko-KR" sz="14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소요시간 단축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lvl="0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(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인건비 절감에 해당하는 부분은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원가절감에 표현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54136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 txBox="1">
            <a:spLocks/>
          </p:cNvSpPr>
          <p:nvPr/>
        </p:nvSpPr>
        <p:spPr bwMode="auto">
          <a:xfrm>
            <a:off x="390225" y="92577"/>
            <a:ext cx="9368785" cy="4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l"/>
            <a:r>
              <a:rPr lang="en-US" altLang="ko-KR" sz="2400" b="1" spc="-150" dirty="0">
                <a:latin typeface="+mn-ea"/>
                <a:ea typeface="+mn-ea"/>
              </a:rPr>
              <a:t>Part 2. </a:t>
            </a:r>
            <a:r>
              <a:rPr lang="ko-KR" altLang="en-US" sz="2400" b="1" spc="-150" dirty="0">
                <a:latin typeface="+mn-ea"/>
                <a:ea typeface="+mn-ea"/>
              </a:rPr>
              <a:t>심사 항목</a:t>
            </a:r>
          </a:p>
        </p:txBody>
      </p:sp>
      <p:grpSp>
        <p:nvGrpSpPr>
          <p:cNvPr id="7" name="그룹 20"/>
          <p:cNvGrpSpPr>
            <a:grpSpLocks/>
          </p:cNvGrpSpPr>
          <p:nvPr/>
        </p:nvGrpSpPr>
        <p:grpSpPr bwMode="auto">
          <a:xfrm>
            <a:off x="340994" y="896735"/>
            <a:ext cx="2881333" cy="338554"/>
            <a:chOff x="514302" y="1086437"/>
            <a:chExt cx="2881175" cy="338046"/>
          </a:xfrm>
        </p:grpSpPr>
        <p:sp>
          <p:nvSpPr>
            <p:cNvPr id="8" name="TextBox 7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dirty="0"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1600" b="1" kern="0" dirty="0">
                  <a:latin typeface="맑은 고딕" pitchFamily="50" charset="-127"/>
                  <a:ea typeface="맑은 고딕" pitchFamily="50" charset="-127"/>
                </a:rPr>
                <a:t>품질 개선</a:t>
              </a: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07562" y="1321271"/>
            <a:ext cx="6136986" cy="39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제안한 기술이 시장의 유사기술 대비 차이점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798832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7958</TotalTime>
  <Words>1051</Words>
  <Application>Microsoft Office PowerPoint</Application>
  <PresentationFormat>A4 용지(210x297mm)</PresentationFormat>
  <Paragraphs>193</Paragraphs>
  <Slides>14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7" baseType="lpstr">
      <vt:lpstr>Helvetica Neue</vt:lpstr>
      <vt:lpstr>Helvetica Neue Medium</vt:lpstr>
      <vt:lpstr>Pretendard</vt:lpstr>
      <vt:lpstr>Pretendard Medium</vt:lpstr>
      <vt:lpstr>Pretendard SemiBold</vt:lpstr>
      <vt:lpstr>가는둥근제목체</vt:lpstr>
      <vt:lpstr>굴림</vt:lpstr>
      <vt:lpstr>맑은 고딕</vt:lpstr>
      <vt:lpstr>현대하모니 L</vt:lpstr>
      <vt:lpstr>Arial</vt:lpstr>
      <vt:lpstr>Inter Light</vt:lpstr>
      <vt:lpstr>Wingdings</vt:lpstr>
      <vt:lpstr>1_디자인 사용자 지정</vt:lpstr>
      <vt:lpstr>PowerPoint 프레젠테이션</vt:lpstr>
      <vt:lpstr>PowerPoint 프레젠테이션</vt:lpstr>
      <vt:lpstr>▣ 참가업체 정보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장하영(JANG, HAYOUNG)</dc:creator>
  <cp:lastModifiedBy>조원균(JO, WONKYUN) 구매지원팀 책임매니저</cp:lastModifiedBy>
  <cp:revision>347</cp:revision>
  <cp:lastPrinted>2024-05-07T04:42:53Z</cp:lastPrinted>
  <dcterms:created xsi:type="dcterms:W3CDTF">2021-05-26T05:36:55Z</dcterms:created>
  <dcterms:modified xsi:type="dcterms:W3CDTF">2024-05-07T04:59:38Z</dcterms:modified>
</cp:coreProperties>
</file>