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4"/>
  </p:notesMasterIdLst>
  <p:sldIdLst>
    <p:sldId id="256" r:id="rId3"/>
    <p:sldId id="266" r:id="rId4"/>
    <p:sldId id="260" r:id="rId5"/>
    <p:sldId id="268" r:id="rId6"/>
    <p:sldId id="258" r:id="rId7"/>
    <p:sldId id="259" r:id="rId8"/>
    <p:sldId id="273" r:id="rId9"/>
    <p:sldId id="274" r:id="rId10"/>
    <p:sldId id="267" r:id="rId11"/>
    <p:sldId id="272" r:id="rId12"/>
    <p:sldId id="276" r:id="rId13"/>
  </p:sldIdLst>
  <p:sldSz cx="9906000" cy="6858000" type="A4"/>
  <p:notesSz cx="6797675" cy="98726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안내" id="{F9E04EF5-F0C0-4AA6-9632-09C9E5E3A543}">
          <p14:sldIdLst>
            <p14:sldId id="256"/>
            <p14:sldId id="266"/>
          </p14:sldIdLst>
        </p14:section>
        <p14:section name="첨부1_기술 박람회 전시 참가 신청서" id="{95F465E4-D6F2-4D41-9A6C-A65E2E3CED2B}">
          <p14:sldIdLst>
            <p14:sldId id="260"/>
          </p14:sldIdLst>
        </p14:section>
        <p14:section name="첨부3_기술/품목 제안서" id="{989A31C0-3D6E-43EC-AD37-7A5ACF3E1EC0}">
          <p14:sldIdLst>
            <p14:sldId id="268"/>
            <p14:sldId id="258"/>
            <p14:sldId id="259"/>
            <p14:sldId id="273"/>
            <p14:sldId id="274"/>
            <p14:sldId id="267"/>
            <p14:sldId id="272"/>
          </p14:sldIdLst>
        </p14:section>
        <p14:section name="첨부4_기술 세미나 참가 신청서" id="{217994EF-6AE7-4A51-9421-526831E7985E}">
          <p14:sldIdLst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099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78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972" y="114"/>
      </p:cViewPr>
      <p:guideLst>
        <p:guide orient="horz" pos="2137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400" cy="495300"/>
          </a:xfrm>
          <a:prstGeom prst="rect">
            <a:avLst/>
          </a:prstGeom>
        </p:spPr>
        <p:txBody>
          <a:bodyPr vert="horz" lIns="91015" tIns="45508" rIns="91015" bIns="4550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015" tIns="45508" rIns="91015" bIns="45508" rtlCol="0"/>
          <a:lstStyle>
            <a:lvl1pPr algn="r">
              <a:defRPr sz="1200"/>
            </a:lvl1pPr>
          </a:lstStyle>
          <a:p>
            <a:fld id="{9E5DF6C1-A42C-42F6-9B19-170FA50C96E7}" type="datetimeFigureOut">
              <a:rPr lang="ko-KR" altLang="en-US" smtClean="0"/>
              <a:t>2023-07-19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1233488"/>
            <a:ext cx="48101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15" tIns="45508" rIns="91015" bIns="4550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2" y="4751389"/>
            <a:ext cx="5438775" cy="3887787"/>
          </a:xfrm>
          <a:prstGeom prst="rect">
            <a:avLst/>
          </a:prstGeom>
        </p:spPr>
        <p:txBody>
          <a:bodyPr vert="horz" lIns="91015" tIns="45508" rIns="91015" bIns="45508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377363"/>
            <a:ext cx="2946400" cy="495300"/>
          </a:xfrm>
          <a:prstGeom prst="rect">
            <a:avLst/>
          </a:prstGeom>
        </p:spPr>
        <p:txBody>
          <a:bodyPr vert="horz" lIns="91015" tIns="45508" rIns="91015" bIns="4550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015" tIns="45508" rIns="91015" bIns="45508" rtlCol="0" anchor="b"/>
          <a:lstStyle>
            <a:lvl1pPr algn="r">
              <a:defRPr sz="1200"/>
            </a:lvl1pPr>
          </a:lstStyle>
          <a:p>
            <a:fld id="{94D05FFB-5888-4F7F-A3A5-702D454CAA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8240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09613" y="744538"/>
            <a:ext cx="537845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ko-KR" altLang="en-US"/>
          </a:p>
        </p:txBody>
      </p:sp>
      <p:sp>
        <p:nvSpPr>
          <p:cNvPr id="18436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480" indent="-285568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2277" indent="-228455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599188" indent="-228455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6099" indent="-228455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3010" indent="-22845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69921" indent="-22845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6832" indent="-22845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3742" indent="-22845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defTabSz="909988" eaLnBrk="1" hangingPunct="1">
              <a:defRPr/>
            </a:pPr>
            <a:fld id="{713DF5C6-4099-474B-A6C7-74D03C1197ED}" type="slidenum">
              <a:rPr lang="ko-KR" altLang="en-US">
                <a:solidFill>
                  <a:srgbClr val="000000"/>
                </a:solidFill>
              </a:rPr>
              <a:pPr defTabSz="909988" eaLnBrk="1" hangingPunct="1">
                <a:defRPr/>
              </a:pPr>
              <a:t>4</a:t>
            </a:fld>
            <a:endParaRPr lang="ko-K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97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9098-CE61-442D-923B-ABDC38A5778D}" type="datetimeFigureOut">
              <a:rPr lang="ko-KR" altLang="en-US" smtClean="0"/>
              <a:t>2023-07-19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50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9098-CE61-442D-923B-ABDC38A5778D}" type="datetimeFigureOut">
              <a:rPr lang="ko-KR" altLang="en-US" smtClean="0"/>
              <a:t>2023-07-19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4644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9098-CE61-442D-923B-ABDC38A5778D}" type="datetimeFigureOut">
              <a:rPr lang="ko-KR" altLang="en-US" smtClean="0"/>
              <a:t>2023-07-19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14213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 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1" descr="가로모티프색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90600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슬라이드 번호 개체 틀 10"/>
          <p:cNvSpPr txBox="1">
            <a:spLocks/>
          </p:cNvSpPr>
          <p:nvPr userDrawn="1"/>
        </p:nvSpPr>
        <p:spPr bwMode="auto">
          <a:xfrm>
            <a:off x="8997950" y="6453188"/>
            <a:ext cx="908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fld id="{5A6742E7-FBE4-4F6D-9653-0621B86BAA07}" type="slidenum">
              <a:rPr lang="ko-KR" altLang="en-US" sz="1200">
                <a:latin typeface="맑은 고딕" panose="020B0503020000020004" pitchFamily="50" charset="-127"/>
                <a:ea typeface="맑은 고딕" panose="020B0503020000020004" pitchFamily="50" charset="-127"/>
              </a:rPr>
              <a:pPr algn="r" eaLnBrk="1" latinLnBrk="1" hangingPunct="1"/>
              <a:t>‹#›</a:t>
            </a:fld>
            <a:endParaRPr lang="ko-KR" altLang="en-US" sz="12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04728" y="764704"/>
            <a:ext cx="6192688" cy="5871046"/>
          </a:xfrm>
          <a:prstGeom prst="rect">
            <a:avLst/>
          </a:prstGeom>
        </p:spPr>
        <p:txBody>
          <a:bodyPr/>
          <a:lstStyle>
            <a:lvl1pPr marL="180000" indent="-432000">
              <a:lnSpc>
                <a:spcPct val="200000"/>
              </a:lnSpc>
              <a:buFont typeface="+mj-lt"/>
              <a:buAutoNum type="romanUcPeriod"/>
              <a:defRPr sz="1800" b="1"/>
            </a:lvl1pPr>
            <a:lvl2pPr marL="432000" indent="216000">
              <a:lnSpc>
                <a:spcPts val="1850"/>
              </a:lnSpc>
              <a:buFont typeface="+mj-lt"/>
              <a:buAutoNum type="arabicPeriod"/>
              <a:defRPr sz="1300"/>
            </a:lvl2pPr>
            <a:lvl3pPr marL="684000" indent="216000">
              <a:lnSpc>
                <a:spcPts val="1850"/>
              </a:lnSpc>
              <a:buFont typeface="+mj-lt"/>
              <a:buAutoNum type="arabicParenR"/>
              <a:defRPr sz="1300"/>
            </a:lvl3pPr>
            <a:lvl5pPr marL="1828800" indent="0">
              <a:buNone/>
              <a:defRPr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  <a:endParaRPr lang="en-US" altLang="ko-KR" dirty="0"/>
          </a:p>
          <a:p>
            <a:pPr lvl="2"/>
            <a:endParaRPr lang="en-US" altLang="ko-KR" dirty="0"/>
          </a:p>
          <a:p>
            <a:pPr lvl="2"/>
            <a:endParaRPr lang="ko-KR" altLang="en-US" dirty="0"/>
          </a:p>
        </p:txBody>
      </p: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128464" y="12700"/>
            <a:ext cx="9505056" cy="549275"/>
          </a:xfrm>
          <a:prstGeom prst="rect">
            <a:avLst/>
          </a:prstGeom>
        </p:spPr>
        <p:txBody>
          <a:bodyPr anchor="ctr"/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kumimoji="0" lang="ko-KR" altLang="en-US" sz="2400" b="1" kern="1200" dirty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562706063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 descr="가로모티프색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9284"/>
            <a:ext cx="9906000" cy="4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460466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0003852\바탕 화면\PPT작업\motif-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6331" y="3"/>
            <a:ext cx="12096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직선 연결선 2"/>
          <p:cNvCxnSpPr/>
          <p:nvPr userDrawn="1"/>
        </p:nvCxnSpPr>
        <p:spPr>
          <a:xfrm rot="5400000">
            <a:off x="791372" y="3504407"/>
            <a:ext cx="582613" cy="0"/>
          </a:xfrm>
          <a:prstGeom prst="line">
            <a:avLst/>
          </a:prstGeom>
          <a:ln w="22225">
            <a:solidFill>
              <a:srgbClr val="1439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그림 17" descr="현대영문시그니처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513" y="5949951"/>
            <a:ext cx="21082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4523547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47"/>
          <p:cNvSpPr>
            <a:spLocks noChangeShapeType="1"/>
          </p:cNvSpPr>
          <p:nvPr userDrawn="1"/>
        </p:nvSpPr>
        <p:spPr bwMode="auto">
          <a:xfrm>
            <a:off x="10320" y="576263"/>
            <a:ext cx="989568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22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현대하모니 L"/>
              <a:ea typeface="현대하모니 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7229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9098-CE61-442D-923B-ABDC38A5778D}" type="datetimeFigureOut">
              <a:rPr lang="ko-KR" altLang="en-US" smtClean="0"/>
              <a:t>2023-07-19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9707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9098-CE61-442D-923B-ABDC38A5778D}" type="datetimeFigureOut">
              <a:rPr lang="ko-KR" altLang="en-US" smtClean="0"/>
              <a:t>2023-07-19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4408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9098-CE61-442D-923B-ABDC38A5778D}" type="datetimeFigureOut">
              <a:rPr lang="ko-KR" altLang="en-US" smtClean="0"/>
              <a:t>2023-07-19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7984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9098-CE61-442D-923B-ABDC38A5778D}" type="datetimeFigureOut">
              <a:rPr lang="ko-KR" altLang="en-US" smtClean="0"/>
              <a:t>2023-07-19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709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9098-CE61-442D-923B-ABDC38A5778D}" type="datetimeFigureOut">
              <a:rPr lang="ko-KR" altLang="en-US" smtClean="0"/>
              <a:t>2023-07-19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0393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9098-CE61-442D-923B-ABDC38A5778D}" type="datetimeFigureOut">
              <a:rPr lang="ko-KR" altLang="en-US" smtClean="0"/>
              <a:t>2023-07-19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699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9098-CE61-442D-923B-ABDC38A5778D}" type="datetimeFigureOut">
              <a:rPr lang="ko-KR" altLang="en-US" smtClean="0"/>
              <a:t>2023-07-19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314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59098-CE61-442D-923B-ABDC38A5778D}" type="datetimeFigureOut">
              <a:rPr lang="ko-KR" altLang="en-US" smtClean="0"/>
              <a:t>2023-07-19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914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59098-CE61-442D-923B-ABDC38A5778D}" type="datetimeFigureOut">
              <a:rPr lang="ko-KR" altLang="en-US" smtClean="0"/>
              <a:t>2023-07-19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119D7-EE4E-4DF6-B4D5-889FD005D3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037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3287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ransition>
    <p:fade/>
  </p:transition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7" descr="motif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63" y="0"/>
            <a:ext cx="1266825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990" y="124858"/>
            <a:ext cx="5213843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600" b="1" kern="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kern="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’23</a:t>
            </a:r>
            <a:r>
              <a:rPr lang="ko-KR" altLang="en-US" sz="1600" b="1" kern="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현대건설 </a:t>
            </a:r>
            <a:r>
              <a:rPr lang="ko-KR" altLang="en-US" sz="1600" b="1" kern="0" spc="-15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협력사</a:t>
            </a:r>
            <a:r>
              <a:rPr lang="ko-KR" altLang="en-US" sz="1600" b="1" kern="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kern="0" spc="-15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기술박람회</a:t>
            </a:r>
            <a:r>
              <a:rPr lang="ko-KR" altLang="en-US" sz="1600" b="1" kern="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kern="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600" b="1" kern="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kern="0" spc="-15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전시업체</a:t>
            </a:r>
            <a:r>
              <a:rPr lang="ko-KR" altLang="en-US" sz="1600" b="1" kern="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모집</a:t>
            </a:r>
            <a:r>
              <a:rPr lang="en-US" altLang="ko-KR" sz="1600" b="1" kern="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b="1" kern="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선정</a:t>
            </a:r>
            <a:endParaRPr lang="ko-KR" altLang="en-US" sz="1600" b="1" kern="0" spc="-150" dirty="0">
              <a:solidFill>
                <a:schemeClr val="tx1">
                  <a:lumMod val="50000"/>
                  <a:lumOff val="50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88" y="1412875"/>
            <a:ext cx="8128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0" lang="en-US" altLang="ko-KR" sz="3600" b="1" spc="-100" dirty="0">
                <a:solidFill>
                  <a:srgbClr val="14398F"/>
                </a:solidFill>
                <a:latin typeface="+mn-ea"/>
                <a:ea typeface="+mn-ea"/>
                <a:cs typeface="Arial" pitchFamily="34" charset="0"/>
              </a:rPr>
              <a:t>0000 </a:t>
            </a:r>
            <a:r>
              <a:rPr lang="ko-KR" altLang="en-US" sz="3600" b="1" spc="-100" dirty="0" smtClean="0">
                <a:solidFill>
                  <a:srgbClr val="14398F"/>
                </a:solidFill>
                <a:latin typeface="+mn-ea"/>
                <a:cs typeface="Arial" pitchFamily="34" charset="0"/>
              </a:rPr>
              <a:t>기술</a:t>
            </a:r>
            <a:r>
              <a:rPr lang="en-US" altLang="ko-KR" sz="3600" b="1" spc="-100" dirty="0" smtClean="0">
                <a:solidFill>
                  <a:srgbClr val="14398F"/>
                </a:solidFill>
                <a:latin typeface="+mn-ea"/>
                <a:cs typeface="Arial" pitchFamily="34" charset="0"/>
              </a:rPr>
              <a:t>/</a:t>
            </a:r>
            <a:r>
              <a:rPr lang="ko-KR" altLang="en-US" sz="3600" b="1" spc="-100" dirty="0" smtClean="0">
                <a:solidFill>
                  <a:srgbClr val="14398F"/>
                </a:solidFill>
                <a:latin typeface="+mn-ea"/>
                <a:cs typeface="Arial" pitchFamily="34" charset="0"/>
              </a:rPr>
              <a:t>제품 </a:t>
            </a:r>
            <a:r>
              <a:rPr kumimoji="0" lang="en-US" altLang="ko-KR" sz="2600" b="1" i="1" spc="-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(</a:t>
            </a:r>
            <a:r>
              <a:rPr kumimoji="0" lang="ko-KR" altLang="en-US" sz="2600" b="1" i="1" spc="-100" dirty="0" err="1" smtClean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전시기술</a:t>
            </a:r>
            <a:r>
              <a:rPr lang="en-US" altLang="ko-KR" sz="2600" b="1" i="1" spc="-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/</a:t>
            </a:r>
            <a:r>
              <a:rPr lang="ko-KR" altLang="en-US" sz="2600" b="1" i="1" spc="-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제품</a:t>
            </a:r>
            <a:r>
              <a:rPr kumimoji="0" lang="ko-KR" altLang="en-US" sz="2600" b="1" i="1" spc="-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명 </a:t>
            </a:r>
            <a:r>
              <a:rPr kumimoji="0" lang="ko-KR" altLang="en-US" sz="2600" b="1" i="1" spc="-100" dirty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작성</a:t>
            </a:r>
            <a:r>
              <a:rPr kumimoji="0" lang="en-US" altLang="ko-KR" sz="2600" b="1" i="1" spc="-100" dirty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)</a:t>
            </a:r>
            <a:endParaRPr kumimoji="0" lang="ko-KR" altLang="en-US" sz="2600" b="1" i="1" spc="-100" dirty="0">
              <a:solidFill>
                <a:schemeClr val="bg1">
                  <a:lumMod val="50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8875" y="3574645"/>
            <a:ext cx="8150225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b="1" spc="-100" dirty="0">
                <a:solidFill>
                  <a:srgbClr val="14398F"/>
                </a:solidFill>
                <a:latin typeface="+mn-ea"/>
                <a:ea typeface="+mn-ea"/>
                <a:cs typeface="Arial" pitchFamily="34" charset="0"/>
              </a:rPr>
              <a:t>2023. </a:t>
            </a:r>
            <a:r>
              <a:rPr kumimoji="0" lang="en-US" altLang="ko-KR" sz="2000" b="1" spc="-100" dirty="0" smtClean="0">
                <a:solidFill>
                  <a:srgbClr val="14398F"/>
                </a:solidFill>
                <a:latin typeface="+mn-ea"/>
                <a:ea typeface="+mn-ea"/>
                <a:cs typeface="Arial" pitchFamily="34" charset="0"/>
              </a:rPr>
              <a:t>6. </a:t>
            </a:r>
            <a:r>
              <a:rPr kumimoji="0" lang="en-US" altLang="ko-KR" sz="2000" b="1" spc="-100" dirty="0">
                <a:solidFill>
                  <a:srgbClr val="14398F"/>
                </a:solidFill>
                <a:latin typeface="+mn-ea"/>
                <a:ea typeface="+mn-ea"/>
                <a:cs typeface="Arial" pitchFamily="34" charset="0"/>
              </a:rPr>
              <a:t>00 (</a:t>
            </a:r>
            <a:r>
              <a:rPr kumimoji="0" lang="ko-KR" altLang="en-US" sz="2000" b="1" spc="-100" dirty="0">
                <a:solidFill>
                  <a:srgbClr val="14398F"/>
                </a:solidFill>
                <a:latin typeface="+mn-ea"/>
                <a:ea typeface="+mn-ea"/>
                <a:cs typeface="Arial" pitchFamily="34" charset="0"/>
              </a:rPr>
              <a:t>제출 날짜 기재</a:t>
            </a:r>
            <a:r>
              <a:rPr kumimoji="0" lang="en-US" altLang="ko-KR" sz="2000" b="1" spc="-100" dirty="0">
                <a:solidFill>
                  <a:srgbClr val="14398F"/>
                </a:solidFill>
                <a:latin typeface="+mn-ea"/>
                <a:ea typeface="+mn-ea"/>
                <a:cs typeface="Arial" pitchFamily="34" charset="0"/>
              </a:rPr>
              <a:t>) </a:t>
            </a:r>
          </a:p>
        </p:txBody>
      </p:sp>
      <p:cxnSp>
        <p:nvCxnSpPr>
          <p:cNvPr id="8" name="직선 연결선 7"/>
          <p:cNvCxnSpPr/>
          <p:nvPr/>
        </p:nvCxnSpPr>
        <p:spPr>
          <a:xfrm rot="5400000">
            <a:off x="902674" y="3820866"/>
            <a:ext cx="360000" cy="0"/>
          </a:xfrm>
          <a:prstGeom prst="line">
            <a:avLst/>
          </a:prstGeom>
          <a:ln w="22225">
            <a:solidFill>
              <a:srgbClr val="1439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97333" y="6243161"/>
            <a:ext cx="8390710" cy="341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ko-KR" sz="1400" dirty="0" smtClean="0">
                <a:solidFill>
                  <a:srgbClr val="C00000"/>
                </a:solidFill>
                <a:latin typeface="+mn-ea"/>
              </a:rPr>
              <a:t>※ </a:t>
            </a:r>
            <a:r>
              <a:rPr lang="ko-KR" altLang="en-US" sz="1400" dirty="0">
                <a:solidFill>
                  <a:srgbClr val="C00000"/>
                </a:solidFill>
                <a:latin typeface="+mn-ea"/>
              </a:rPr>
              <a:t>접수 파일명 </a:t>
            </a:r>
            <a:r>
              <a:rPr lang="en-US" altLang="ko-KR" sz="1400" dirty="0">
                <a:solidFill>
                  <a:srgbClr val="C00000"/>
                </a:solidFill>
                <a:latin typeface="+mn-ea"/>
              </a:rPr>
              <a:t>: </a:t>
            </a:r>
            <a:r>
              <a:rPr lang="ko-KR" altLang="en-US" sz="1400" dirty="0" err="1">
                <a:solidFill>
                  <a:srgbClr val="C00000"/>
                </a:solidFill>
                <a:latin typeface="+mn-ea"/>
              </a:rPr>
              <a:t>업체명</a:t>
            </a:r>
            <a:r>
              <a:rPr lang="en-US" altLang="ko-KR" sz="1400" dirty="0" smtClean="0">
                <a:solidFill>
                  <a:srgbClr val="C00000"/>
                </a:solidFill>
                <a:latin typeface="+mn-ea"/>
              </a:rPr>
              <a:t>_</a:t>
            </a:r>
            <a:r>
              <a:rPr lang="ko-KR" altLang="en-US" sz="1400" dirty="0" smtClean="0">
                <a:solidFill>
                  <a:srgbClr val="C00000"/>
                </a:solidFill>
                <a:latin typeface="+mn-ea"/>
              </a:rPr>
              <a:t>기술</a:t>
            </a:r>
            <a:r>
              <a:rPr lang="en-US" altLang="ko-KR" sz="1400" dirty="0" smtClean="0">
                <a:solidFill>
                  <a:srgbClr val="C00000"/>
                </a:solidFill>
                <a:latin typeface="+mn-ea"/>
              </a:rPr>
              <a:t>/</a:t>
            </a:r>
            <a:r>
              <a:rPr lang="ko-KR" altLang="en-US" sz="1400" dirty="0" smtClean="0">
                <a:solidFill>
                  <a:srgbClr val="C00000"/>
                </a:solidFill>
                <a:latin typeface="+mn-ea"/>
              </a:rPr>
              <a:t>제품명</a:t>
            </a:r>
            <a:r>
              <a:rPr lang="en-US" altLang="ko-KR" sz="1400" dirty="0" smtClean="0">
                <a:solidFill>
                  <a:srgbClr val="C00000"/>
                </a:solidFill>
                <a:latin typeface="+mn-ea"/>
              </a:rPr>
              <a:t>_</a:t>
            </a:r>
            <a:r>
              <a:rPr lang="ko-KR" altLang="en-US" sz="1400" dirty="0">
                <a:solidFill>
                  <a:srgbClr val="C00000"/>
                </a:solidFill>
                <a:latin typeface="+mn-ea"/>
              </a:rPr>
              <a:t>제출날짜 </a:t>
            </a:r>
            <a:r>
              <a:rPr lang="en-US" altLang="ko-KR" sz="1400" dirty="0">
                <a:solidFill>
                  <a:srgbClr val="C00000"/>
                </a:solidFill>
                <a:latin typeface="+mn-ea"/>
              </a:rPr>
              <a:t>(</a:t>
            </a:r>
            <a:r>
              <a:rPr lang="ko-KR" altLang="en-US" sz="1400" dirty="0">
                <a:solidFill>
                  <a:srgbClr val="C00000"/>
                </a:solidFill>
                <a:latin typeface="+mn-ea"/>
              </a:rPr>
              <a:t>예</a:t>
            </a:r>
            <a:r>
              <a:rPr lang="en-US" altLang="ko-KR" sz="1400" dirty="0">
                <a:solidFill>
                  <a:srgbClr val="C00000"/>
                </a:solidFill>
                <a:latin typeface="+mn-ea"/>
              </a:rPr>
              <a:t>: </a:t>
            </a:r>
            <a:r>
              <a:rPr lang="ko-KR" altLang="en-US" sz="1400" dirty="0">
                <a:solidFill>
                  <a:srgbClr val="C00000"/>
                </a:solidFill>
                <a:latin typeface="+mn-ea"/>
              </a:rPr>
              <a:t>현대건설㈜</a:t>
            </a:r>
            <a:r>
              <a:rPr lang="en-US" altLang="ko-KR" sz="1400" dirty="0" smtClean="0">
                <a:solidFill>
                  <a:srgbClr val="C00000"/>
                </a:solidFill>
                <a:latin typeface="+mn-ea"/>
              </a:rPr>
              <a:t>_SMR</a:t>
            </a:r>
            <a:r>
              <a:rPr lang="ko-KR" altLang="en-US" sz="1400" dirty="0" err="1" smtClean="0">
                <a:solidFill>
                  <a:srgbClr val="C00000"/>
                </a:solidFill>
                <a:latin typeface="+mn-ea"/>
              </a:rPr>
              <a:t>공사기술</a:t>
            </a:r>
            <a:r>
              <a:rPr lang="en-US" altLang="ko-KR" sz="1400" dirty="0" smtClean="0">
                <a:solidFill>
                  <a:srgbClr val="C00000"/>
                </a:solidFill>
                <a:latin typeface="+mn-ea"/>
              </a:rPr>
              <a:t>_230624) </a:t>
            </a:r>
            <a:endParaRPr lang="ko-KR" altLang="en-US" sz="1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58875" y="5336523"/>
            <a:ext cx="8150225" cy="448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ko-KR" altLang="en-US" sz="2000" b="1" spc="-100" dirty="0">
                <a:solidFill>
                  <a:srgbClr val="14398F"/>
                </a:solidFill>
                <a:latin typeface="+mn-ea"/>
                <a:cs typeface="Arial" pitchFamily="34" charset="0"/>
              </a:rPr>
              <a:t>㈜</a:t>
            </a:r>
            <a:r>
              <a:rPr lang="en-US" altLang="ko-KR" sz="2000" b="1" spc="-100" dirty="0" smtClean="0">
                <a:solidFill>
                  <a:srgbClr val="14398F"/>
                </a:solidFill>
                <a:latin typeface="+mn-ea"/>
                <a:cs typeface="Arial" pitchFamily="34" charset="0"/>
              </a:rPr>
              <a:t>0000  </a:t>
            </a:r>
            <a:r>
              <a:rPr lang="en-US" altLang="ko-KR" sz="2000" b="1" i="1" spc="-100" dirty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(</a:t>
            </a:r>
            <a:r>
              <a:rPr lang="ko-KR" altLang="en-US" sz="2000" b="1" i="1" spc="-100" dirty="0" err="1" smtClean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협력사명</a:t>
            </a:r>
            <a:r>
              <a:rPr lang="ko-KR" altLang="en-US" sz="2000" b="1" i="1" spc="-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 기재</a:t>
            </a:r>
            <a:r>
              <a:rPr lang="en-US" altLang="ko-KR" sz="2000" b="1" i="1" spc="-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Arial" pitchFamily="34" charset="0"/>
              </a:rPr>
              <a:t>)</a:t>
            </a:r>
            <a:endParaRPr kumimoji="0" lang="en-US" altLang="ko-KR" sz="1600" b="1" i="1" spc="-100" dirty="0">
              <a:solidFill>
                <a:schemeClr val="bg1">
                  <a:lumMod val="50000"/>
                </a:schemeClr>
              </a:solidFill>
              <a:latin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213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제목 1"/>
          <p:cNvSpPr>
            <a:spLocks noGrp="1"/>
          </p:cNvSpPr>
          <p:nvPr>
            <p:ph type="title"/>
          </p:nvPr>
        </p:nvSpPr>
        <p:spPr bwMode="auto">
          <a:xfrm>
            <a:off x="128588" y="12700"/>
            <a:ext cx="9504362" cy="549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ko-KR" altLang="en-US" sz="2000" spc="-15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  </a:t>
            </a:r>
            <a:r>
              <a:rPr lang="ko-KR" altLang="en-US" sz="2000" spc="-150" dirty="0" err="1">
                <a:solidFill>
                  <a:sysClr val="windowText" lastClr="000000"/>
                </a:solidFill>
                <a:sym typeface="Wingdings" panose="05000000000000000000" pitchFamily="2" charset="2"/>
              </a:rPr>
              <a:t>전시참가</a:t>
            </a:r>
            <a:r>
              <a:rPr lang="ko-KR" altLang="en-US" sz="2000" spc="-15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 제안서 작성 양식 </a:t>
            </a:r>
            <a:r>
              <a:rPr lang="en-US" altLang="ko-KR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– Ⅲ. </a:t>
            </a:r>
            <a:r>
              <a:rPr lang="ko-KR" altLang="en-US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기타</a:t>
            </a:r>
            <a:endParaRPr sz="2000" spc="-150" dirty="0"/>
          </a:p>
        </p:txBody>
      </p:sp>
      <p:grpSp>
        <p:nvGrpSpPr>
          <p:cNvPr id="15" name="그룹 20"/>
          <p:cNvGrpSpPr>
            <a:grpSpLocks/>
          </p:cNvGrpSpPr>
          <p:nvPr/>
        </p:nvGrpSpPr>
        <p:grpSpPr bwMode="auto">
          <a:xfrm>
            <a:off x="493393" y="844333"/>
            <a:ext cx="4523107" cy="338554"/>
            <a:chOff x="514302" y="1086437"/>
            <a:chExt cx="4522859" cy="338046"/>
          </a:xfrm>
        </p:grpSpPr>
        <p:sp>
          <p:nvSpPr>
            <p:cNvPr id="16" name="TextBox 15"/>
            <p:cNvSpPr txBox="1"/>
            <p:nvPr/>
          </p:nvSpPr>
          <p:spPr>
            <a:xfrm>
              <a:off x="514302" y="1086437"/>
              <a:ext cx="4522859" cy="3380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2. </a:t>
              </a:r>
              <a:r>
                <a:rPr lang="ko-KR" altLang="en-US" sz="1600" b="1" kern="0" spc="-150" dirty="0" err="1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별첨자료</a:t>
              </a:r>
              <a:r>
                <a:rPr lang="ko-KR" altLang="en-US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en-US" altLang="ko-KR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(*</a:t>
              </a:r>
              <a:r>
                <a:rPr lang="ko-KR" altLang="en-US" sz="1600" b="1" kern="0" spc="-150" dirty="0" err="1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협력사</a:t>
              </a:r>
              <a:r>
                <a:rPr lang="ko-KR" altLang="en-US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자유 첨부</a:t>
              </a:r>
              <a:r>
                <a:rPr lang="en-US" altLang="ko-KR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ko-KR" altLang="en-US" sz="1600" b="1" kern="0" spc="-15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" name="직사각형 16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607562" y="1315352"/>
            <a:ext cx="6136986" cy="78175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제안기술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제품과 관련된 </a:t>
            </a:r>
            <a:r>
              <a:rPr kumimoji="1" lang="ko-KR" altLang="en-US" sz="1400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브로셔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및 자료 일체 별첨 가능</a:t>
            </a:r>
            <a:endParaRPr kumimoji="1" lang="en-US" altLang="ko-KR" sz="1400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보완 설명에 용이한 정보 사이트 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공유 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링크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2994091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제목 1"/>
          <p:cNvSpPr>
            <a:spLocks noGrp="1"/>
          </p:cNvSpPr>
          <p:nvPr>
            <p:ph type="title"/>
          </p:nvPr>
        </p:nvSpPr>
        <p:spPr bwMode="auto">
          <a:xfrm>
            <a:off x="128588" y="12700"/>
            <a:ext cx="9504362" cy="549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ko-KR" altLang="en-US" sz="2000" spc="-15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  </a:t>
            </a:r>
            <a:r>
              <a:rPr lang="ko-KR" altLang="en-US" sz="2000" spc="-150" dirty="0" err="1">
                <a:solidFill>
                  <a:sysClr val="windowText" lastClr="000000"/>
                </a:solidFill>
                <a:sym typeface="Wingdings" panose="05000000000000000000" pitchFamily="2" charset="2"/>
              </a:rPr>
              <a:t>전시참가</a:t>
            </a:r>
            <a:r>
              <a:rPr lang="ko-KR" altLang="en-US" sz="2000" spc="-15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 제안서 작성 양식 </a:t>
            </a:r>
            <a:r>
              <a:rPr lang="en-US" altLang="ko-KR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– Ⅲ. </a:t>
            </a:r>
            <a:r>
              <a:rPr lang="ko-KR" altLang="en-US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기타</a:t>
            </a:r>
            <a:endParaRPr sz="2000" spc="-150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968668"/>
              </p:ext>
            </p:extLst>
          </p:nvPr>
        </p:nvGraphicFramePr>
        <p:xfrm>
          <a:off x="380998" y="1196904"/>
          <a:ext cx="9219149" cy="5494705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191149">
                  <a:extLst>
                    <a:ext uri="{9D8B030D-6E8A-4147-A177-3AD203B41FA5}">
                      <a16:colId xmlns:a16="http://schemas.microsoft.com/office/drawing/2014/main" val="38465117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499222743"/>
                    </a:ext>
                  </a:extLst>
                </a:gridCol>
                <a:gridCol w="1334628">
                  <a:extLst>
                    <a:ext uri="{9D8B030D-6E8A-4147-A177-3AD203B41FA5}">
                      <a16:colId xmlns:a16="http://schemas.microsoft.com/office/drawing/2014/main" val="1170820476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875782793"/>
                    </a:ext>
                  </a:extLst>
                </a:gridCol>
                <a:gridCol w="695325">
                  <a:extLst>
                    <a:ext uri="{9D8B030D-6E8A-4147-A177-3AD203B41FA5}">
                      <a16:colId xmlns:a16="http://schemas.microsoft.com/office/drawing/2014/main" val="1100459837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379688917"/>
                    </a:ext>
                  </a:extLst>
                </a:gridCol>
                <a:gridCol w="1423572">
                  <a:extLst>
                    <a:ext uri="{9D8B030D-6E8A-4147-A177-3AD203B41FA5}">
                      <a16:colId xmlns:a16="http://schemas.microsoft.com/office/drawing/2014/main" val="4289363038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1812738413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1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세미나 주제</a:t>
                      </a:r>
                      <a:endParaRPr lang="ko-KR" altLang="ko-KR" sz="1300" b="1" kern="1200" dirty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400" b="0" i="1" kern="100" spc="0" dirty="0" smtClean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1409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b="1" kern="1200" dirty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algn="l" defTabSz="914400" rtl="0" eaLnBrk="1" latinLnBrk="1" hangingPunct="1"/>
                      <a:endParaRPr lang="ko-KR" altLang="en-US" sz="1050" i="1" kern="100" dirty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149009"/>
                  </a:ext>
                </a:extLst>
              </a:tr>
              <a:tr h="2686705">
                <a:tc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1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세미나 소개</a:t>
                      </a:r>
                      <a:endParaRPr lang="ko-KR" altLang="ko-KR" sz="1300" b="1" kern="1200" dirty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i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1409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400" b="0" i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1409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강좌 설명</a:t>
                      </a:r>
                      <a:r>
                        <a:rPr lang="en-US" altLang="ko-KR" sz="1400" b="0" i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1409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ko-KR" sz="1400" b="0" i="1" kern="100" spc="0" dirty="0" smtClean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1409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3507724"/>
                  </a:ext>
                </a:extLst>
              </a:tr>
              <a:tr h="468000">
                <a:tc rowSpan="2"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1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세미나 강사</a:t>
                      </a:r>
                      <a:endParaRPr lang="en-US" altLang="ko-KR" sz="1300" b="1" kern="1200" dirty="0" smtClean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300" b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17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소속</a:t>
                      </a:r>
                      <a:r>
                        <a:rPr lang="en-US" altLang="ko-KR" sz="1300" b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17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ko-KR" altLang="en-US" sz="1300" b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17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직급</a:t>
                      </a:r>
                      <a:endParaRPr lang="ko-KR" sz="13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17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ko-KR" sz="13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17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300" b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17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성명</a:t>
                      </a:r>
                      <a:endParaRPr lang="ko-KR" sz="13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17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1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전화번호</a:t>
                      </a:r>
                      <a:endParaRPr lang="en-US" altLang="ko-KR" sz="1300" b="1" kern="1200" dirty="0" smtClean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300" dirty="0"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513203"/>
                  </a:ext>
                </a:extLst>
              </a:tr>
              <a:tr h="468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1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E-MAIL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300" dirty="0"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36614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1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세미나 목표</a:t>
                      </a:r>
                      <a:endParaRPr lang="ko-KR" altLang="ko-KR" sz="1300" b="1" kern="1200" dirty="0" smtClean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ko-KR" sz="13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17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1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수강 대상자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7423927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1" kern="1200" spc="0" baseline="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기대성과</a:t>
                      </a:r>
                      <a:endParaRPr lang="en-US" altLang="ko-KR" sz="1300" b="1" kern="1200" spc="0" baseline="0" dirty="0" smtClean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ko-KR" sz="13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17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1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세미나 소요시간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40874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1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기타사항</a:t>
                      </a:r>
                      <a:endParaRPr lang="ko-KR" altLang="ko-KR" sz="1300" b="1" kern="1200" dirty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ko-KR" sz="13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17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b="1" kern="1200" dirty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9620175"/>
                  </a:ext>
                </a:extLst>
              </a:tr>
            </a:tbl>
          </a:graphicData>
        </a:graphic>
      </p:graphicFrame>
      <p:grpSp>
        <p:nvGrpSpPr>
          <p:cNvPr id="10" name="그룹 20"/>
          <p:cNvGrpSpPr>
            <a:grpSpLocks/>
          </p:cNvGrpSpPr>
          <p:nvPr/>
        </p:nvGrpSpPr>
        <p:grpSpPr bwMode="auto">
          <a:xfrm>
            <a:off x="321943" y="777658"/>
            <a:ext cx="9311007" cy="338554"/>
            <a:chOff x="514302" y="1086437"/>
            <a:chExt cx="9310496" cy="338046"/>
          </a:xfrm>
        </p:grpSpPr>
        <p:sp>
          <p:nvSpPr>
            <p:cNvPr id="11" name="TextBox 10"/>
            <p:cNvSpPr txBox="1"/>
            <p:nvPr/>
          </p:nvSpPr>
          <p:spPr>
            <a:xfrm>
              <a:off x="514302" y="1086437"/>
              <a:ext cx="9310496" cy="3380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>
                <a:defRPr/>
              </a:pPr>
              <a:r>
                <a:rPr lang="ko-KR" altLang="en-US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기술 세미나 참가 신청서  </a:t>
              </a:r>
              <a:r>
                <a:rPr lang="en-US" altLang="ko-KR" sz="1400" b="1" kern="0" spc="-150" dirty="0" smtClean="0">
                  <a:solidFill>
                    <a:srgbClr val="014099"/>
                  </a:solidFill>
                  <a:latin typeface="맑은 고딕" pitchFamily="50" charset="-127"/>
                  <a:ea typeface="맑은 고딕" pitchFamily="50" charset="-127"/>
                </a:rPr>
                <a:t>(*</a:t>
              </a:r>
              <a:r>
                <a:rPr lang="ko-KR" altLang="en-US" sz="1400" b="1" kern="0" spc="-150" dirty="0" err="1" smtClean="0">
                  <a:solidFill>
                    <a:srgbClr val="014099"/>
                  </a:solidFill>
                  <a:latin typeface="맑은 고딕" pitchFamily="50" charset="-127"/>
                  <a:ea typeface="맑은 고딕" pitchFamily="50" charset="-127"/>
                </a:rPr>
                <a:t>전시참여와</a:t>
              </a:r>
              <a:r>
                <a:rPr lang="ko-KR" altLang="en-US" sz="1400" b="1" kern="0" spc="-150" dirty="0" smtClean="0">
                  <a:solidFill>
                    <a:srgbClr val="014099"/>
                  </a:solidFill>
                  <a:latin typeface="맑은 고딕" pitchFamily="50" charset="-127"/>
                  <a:ea typeface="맑은 고딕" pitchFamily="50" charset="-127"/>
                </a:rPr>
                <a:t> 별개임 </a:t>
              </a:r>
              <a:r>
                <a:rPr lang="en-US" altLang="ko-KR" sz="1400" b="1" kern="0" spc="-150" dirty="0" smtClean="0">
                  <a:solidFill>
                    <a:srgbClr val="014099"/>
                  </a:solidFill>
                  <a:latin typeface="맑은 고딕" pitchFamily="50" charset="-127"/>
                  <a:ea typeface="맑은 고딕" pitchFamily="50" charset="-127"/>
                </a:rPr>
                <a:t>/ </a:t>
              </a:r>
              <a:r>
                <a:rPr lang="ko-KR" altLang="en-US" sz="1400" b="1" kern="0" spc="-150" dirty="0" smtClean="0">
                  <a:solidFill>
                    <a:srgbClr val="014099"/>
                  </a:solidFill>
                  <a:latin typeface="맑은 고딕" pitchFamily="50" charset="-127"/>
                </a:rPr>
                <a:t>기술 세미나 강좌를 개설</a:t>
              </a:r>
              <a:r>
                <a:rPr lang="en-US" altLang="ko-KR" sz="1400" b="1" kern="0" spc="-150" dirty="0">
                  <a:solidFill>
                    <a:srgbClr val="014099"/>
                  </a:solidFill>
                  <a:latin typeface="맑은 고딕" pitchFamily="50" charset="-127"/>
                </a:rPr>
                <a:t> </a:t>
              </a:r>
              <a:r>
                <a:rPr lang="en-US" altLang="ko-KR" sz="1400" b="1" kern="0" spc="-150" dirty="0" smtClean="0">
                  <a:solidFill>
                    <a:srgbClr val="014099"/>
                  </a:solidFill>
                  <a:latin typeface="맑은 고딕" pitchFamily="50" charset="-127"/>
                </a:rPr>
                <a:t>&amp; </a:t>
              </a:r>
              <a:r>
                <a:rPr lang="ko-KR" altLang="en-US" sz="1400" b="1" kern="0" spc="-150" dirty="0" smtClean="0">
                  <a:solidFill>
                    <a:srgbClr val="014099"/>
                  </a:solidFill>
                  <a:latin typeface="맑은 고딕" pitchFamily="50" charset="-127"/>
                </a:rPr>
                <a:t>진행을 희망하는 </a:t>
              </a:r>
              <a:r>
                <a:rPr lang="ko-KR" altLang="en-US" sz="1400" b="1" kern="0" spc="-150" dirty="0" err="1">
                  <a:solidFill>
                    <a:srgbClr val="014099"/>
                  </a:solidFill>
                  <a:latin typeface="맑은 고딕" pitchFamily="50" charset="-127"/>
                </a:rPr>
                <a:t>협력사</a:t>
              </a:r>
              <a:r>
                <a:rPr lang="ko-KR" altLang="en-US" sz="1400" b="1" kern="0" spc="-150" dirty="0">
                  <a:solidFill>
                    <a:srgbClr val="014099"/>
                  </a:solidFill>
                  <a:latin typeface="맑은 고딕" pitchFamily="50" charset="-127"/>
                </a:rPr>
                <a:t> 限 작성 요망</a:t>
              </a:r>
              <a:r>
                <a:rPr lang="en-US" altLang="ko-KR" sz="1400" b="1" kern="0" spc="-150" dirty="0" smtClean="0">
                  <a:solidFill>
                    <a:srgbClr val="014099"/>
                  </a:solidFill>
                  <a:latin typeface="맑은 고딕" pitchFamily="50" charset="-127"/>
                </a:rPr>
                <a:t>)</a:t>
              </a:r>
              <a:endParaRPr lang="en-US" altLang="ko-KR" sz="1400" b="1" kern="0" spc="-150" dirty="0">
                <a:solidFill>
                  <a:srgbClr val="014099"/>
                </a:solidFill>
                <a:latin typeface="맑은 고딕" pitchFamily="50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734685" y="1312557"/>
            <a:ext cx="3713336" cy="244255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latinLnBrk="0" hangingPunct="0">
              <a:lnSpc>
                <a:spcPts val="1200"/>
              </a:lnSpc>
            </a:pPr>
            <a:r>
              <a:rPr lang="ko-KR" altLang="en-US" sz="14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rPr>
              <a:t>관련 그림</a:t>
            </a:r>
            <a:r>
              <a:rPr lang="en-US" altLang="ko-KR" sz="14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4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rPr>
              <a:t>도표 등 이미지 활용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6848630" y="1410451"/>
            <a:ext cx="15616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latin typeface="+mn-ea"/>
              </a:rPr>
              <a:t>[</a:t>
            </a:r>
            <a:r>
              <a:rPr lang="ko-KR" altLang="en-US" sz="1400" b="1" dirty="0">
                <a:latin typeface="+mn-ea"/>
              </a:rPr>
              <a:t>그림 제목</a:t>
            </a:r>
            <a:r>
              <a:rPr lang="en-US" altLang="ko-KR" sz="1400" b="1" dirty="0">
                <a:latin typeface="+mn-ea"/>
              </a:rPr>
              <a:t>, </a:t>
            </a:r>
            <a:r>
              <a:rPr lang="ko-KR" altLang="en-US" sz="1400" b="1" dirty="0">
                <a:latin typeface="+mn-ea"/>
              </a:rPr>
              <a:t>설명</a:t>
            </a:r>
            <a:r>
              <a:rPr lang="en-US" altLang="ko-KR" sz="1400" b="1" dirty="0">
                <a:latin typeface="+mn-ea"/>
              </a:rPr>
              <a:t>]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670737" y="3835803"/>
            <a:ext cx="4035237" cy="431398"/>
          </a:xfrm>
          <a:prstGeom prst="rect">
            <a:avLst/>
          </a:prstGeom>
        </p:spPr>
        <p:txBody>
          <a:bodyPr wrap="square" lIns="72000" tIns="0" rIns="72000" bIns="0">
            <a:noAutofit/>
          </a:bodyPr>
          <a:lstStyle/>
          <a:p>
            <a:pPr marL="72000" marR="0" lvl="0" indent="-144000" algn="just" defTabSz="912813" rtl="0" eaLnBrk="1" fontAlgn="base" latinLnBrk="1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2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강좌를 설명하기 위한 </a:t>
            </a:r>
            <a:r>
              <a:rPr kumimoji="1" lang="ko-KR" altLang="en-US" sz="1200" b="1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브로셔</a:t>
            </a:r>
            <a:r>
              <a:rPr kumimoji="1" lang="en-US" altLang="ko-KR" sz="12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1" lang="ko-KR" altLang="en-US" sz="1200" b="1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 자료 등 별첨 가능</a:t>
            </a:r>
            <a:endParaRPr kumimoji="1" lang="en-US" altLang="ko-KR" sz="1200" b="1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72000" marR="0" lvl="0" indent="-144000" algn="just" defTabSz="912813" rtl="0" eaLnBrk="1" fontAlgn="base" latinLnBrk="1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200" b="1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보완 설명에 용이한 온라인 참조 사이트 기입</a:t>
            </a:r>
            <a:endParaRPr kumimoji="1" lang="en-US" altLang="ko-KR" sz="1200" b="1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2724865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20"/>
          <p:cNvGrpSpPr>
            <a:grpSpLocks/>
          </p:cNvGrpSpPr>
          <p:nvPr/>
        </p:nvGrpSpPr>
        <p:grpSpPr bwMode="auto">
          <a:xfrm>
            <a:off x="340994" y="306559"/>
            <a:ext cx="2881333" cy="338554"/>
            <a:chOff x="514302" y="1086437"/>
            <a:chExt cx="2881175" cy="338046"/>
          </a:xfrm>
        </p:grpSpPr>
        <p:sp>
          <p:nvSpPr>
            <p:cNvPr id="5" name="TextBox 4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ko-KR" altLang="en-US" sz="1600" b="1" kern="0" spc="-150" dirty="0" err="1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전시참가</a:t>
              </a:r>
              <a:r>
                <a:rPr lang="ko-KR" altLang="en-US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제안서 작성 </a:t>
              </a: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안내</a:t>
              </a:r>
            </a:p>
          </p:txBody>
        </p:sp>
        <p:sp>
          <p:nvSpPr>
            <p:cNvPr id="6" name="직사각형 5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36838" y="683233"/>
            <a:ext cx="8546777" cy="1105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ts val="2300"/>
              </a:lnSpc>
              <a:spcAft>
                <a:spcPts val="480"/>
              </a:spcAft>
              <a:defRPr sz="1400" spc="-11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/>
              <a:t>1. </a:t>
            </a:r>
            <a:r>
              <a:rPr lang="ko-KR" altLang="en-US" dirty="0" smtClean="0"/>
              <a:t>본 양식을 준용하고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보완 필요시 </a:t>
            </a:r>
            <a:r>
              <a:rPr lang="ko-KR" altLang="en-US" dirty="0" err="1" smtClean="0"/>
              <a:t>자유양식</a:t>
            </a:r>
            <a:r>
              <a:rPr lang="ko-KR" altLang="en-US" dirty="0" smtClean="0"/>
              <a:t> 활용하여 추가 페이지 작성 可 </a:t>
            </a:r>
            <a:r>
              <a:rPr lang="en-US" altLang="ko-KR" dirty="0" smtClean="0"/>
              <a:t>(</a:t>
            </a:r>
            <a:r>
              <a:rPr lang="ko-KR" altLang="en-US" dirty="0" smtClean="0"/>
              <a:t>본문 </a:t>
            </a:r>
            <a:r>
              <a:rPr lang="en-US" altLang="ko-KR" dirty="0"/>
              <a:t>20</a:t>
            </a:r>
            <a:r>
              <a:rPr lang="ko-KR" altLang="en-US" dirty="0"/>
              <a:t>장 </a:t>
            </a:r>
            <a:r>
              <a:rPr lang="ko-KR" altLang="en-US" dirty="0" smtClean="0"/>
              <a:t>이내 작성</a:t>
            </a:r>
            <a:r>
              <a:rPr lang="en-US" altLang="ko-KR" dirty="0" smtClean="0"/>
              <a:t>).</a:t>
            </a:r>
          </a:p>
          <a:p>
            <a:r>
              <a:rPr lang="en-US" altLang="ko-KR" dirty="0" smtClean="0"/>
              <a:t>2. </a:t>
            </a:r>
            <a:r>
              <a:rPr lang="ko-KR" altLang="en-US" dirty="0"/>
              <a:t>그림</a:t>
            </a:r>
            <a:r>
              <a:rPr lang="en-US" altLang="ko-KR" dirty="0"/>
              <a:t>, </a:t>
            </a:r>
            <a:r>
              <a:rPr lang="ko-KR" altLang="en-US" dirty="0"/>
              <a:t>표를 다양하게 활용하여 </a:t>
            </a:r>
            <a:r>
              <a:rPr lang="ko-KR" altLang="en-US" dirty="0" smtClean="0"/>
              <a:t>작성하되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작성양식</a:t>
            </a:r>
            <a:r>
              <a:rPr lang="ko-KR" altLang="en-US" dirty="0" smtClean="0"/>
              <a:t> 內 동영상 </a:t>
            </a:r>
            <a:r>
              <a:rPr lang="ko-KR" altLang="en-US" dirty="0"/>
              <a:t>삽입 </a:t>
            </a:r>
            <a:r>
              <a:rPr lang="ko-KR" altLang="en-US" dirty="0" smtClean="0"/>
              <a:t>금지</a:t>
            </a:r>
            <a:r>
              <a:rPr lang="en-US" altLang="ko-KR" dirty="0"/>
              <a:t>.</a:t>
            </a:r>
          </a:p>
          <a:p>
            <a:r>
              <a:rPr lang="en-US" altLang="ko-KR" dirty="0" smtClean="0"/>
              <a:t>3. </a:t>
            </a:r>
            <a:r>
              <a:rPr lang="ko-KR" altLang="en-US" dirty="0" err="1" smtClean="0"/>
              <a:t>제안기술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제품에 대한 별도 </a:t>
            </a:r>
            <a:r>
              <a:rPr lang="ko-KR" altLang="en-US" dirty="0" err="1" smtClean="0"/>
              <a:t>첨부자료가</a:t>
            </a:r>
            <a:r>
              <a:rPr lang="ko-KR" altLang="en-US" dirty="0" smtClean="0"/>
              <a:t> 있는 경우</a:t>
            </a:r>
            <a:r>
              <a:rPr lang="en-US" altLang="ko-KR" dirty="0" smtClean="0"/>
              <a:t> </a:t>
            </a:r>
            <a:r>
              <a:rPr lang="ko-KR" altLang="en-US" dirty="0" smtClean="0"/>
              <a:t>첨부 가능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grpSp>
        <p:nvGrpSpPr>
          <p:cNvPr id="8" name="그룹 20"/>
          <p:cNvGrpSpPr>
            <a:grpSpLocks/>
          </p:cNvGrpSpPr>
          <p:nvPr/>
        </p:nvGrpSpPr>
        <p:grpSpPr bwMode="auto">
          <a:xfrm>
            <a:off x="340994" y="1989322"/>
            <a:ext cx="2881333" cy="338554"/>
            <a:chOff x="514302" y="1086437"/>
            <a:chExt cx="2881175" cy="338046"/>
          </a:xfrm>
        </p:grpSpPr>
        <p:sp>
          <p:nvSpPr>
            <p:cNvPr id="9" name="TextBox 8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ko-KR" altLang="en-US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안내</a:t>
              </a:r>
              <a:r>
                <a:rPr lang="en-US" altLang="ko-KR" sz="1600" b="1" kern="0" spc="-150" dirty="0"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600" b="1" kern="0" spc="-150" dirty="0" smtClean="0">
                  <a:latin typeface="맑은 고딕" pitchFamily="50" charset="-127"/>
                  <a:ea typeface="맑은 고딕" pitchFamily="50" charset="-127"/>
                </a:rPr>
                <a:t>및 </a:t>
              </a:r>
              <a:r>
                <a:rPr lang="ko-KR" altLang="en-US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유의사항</a:t>
              </a:r>
              <a:endParaRPr lang="ko-KR" altLang="en-US" sz="1600" b="1" kern="0" spc="-15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36837" y="2327876"/>
            <a:ext cx="9169137" cy="4302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접수된 자료는 수정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반환하지 않으며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탈락 시 심사 종료 후 즉시 파기 및 통보 </a:t>
            </a:r>
            <a:r>
              <a:rPr lang="ko-KR" altLang="en-US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예정</a:t>
            </a:r>
            <a:r>
              <a:rPr lang="en-US" altLang="ko-KR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1400" spc="-11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접수 현황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심사 내용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심사 제도 등은 공개하지 않으며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일정은 상황에 따라 변동 </a:t>
            </a:r>
            <a:r>
              <a:rPr lang="ko-KR" altLang="en-US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가능</a:t>
            </a:r>
            <a:r>
              <a:rPr lang="en-US" altLang="ko-KR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1400" spc="-11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제출 마감일 이후에는 참가자가 작성한 </a:t>
            </a:r>
            <a:r>
              <a:rPr lang="ko-KR" altLang="en-US" sz="1400" spc="-11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신청내용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변경 </a:t>
            </a:r>
            <a:r>
              <a:rPr lang="ko-KR" altLang="en-US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불가</a:t>
            </a:r>
            <a:r>
              <a:rPr lang="en-US" altLang="ko-KR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1400" spc="-11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이미 </a:t>
            </a:r>
            <a:r>
              <a:rPr lang="ko-KR" altLang="en-US" sz="1400" spc="-11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사업화되어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있거나</a:t>
            </a:r>
            <a:r>
              <a:rPr lang="en-US" altLang="ko-KR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널리 공표되어 사용되고 있는 아이템의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경우 심사에서 제외될 수 </a:t>
            </a:r>
            <a:r>
              <a:rPr lang="ko-KR" altLang="en-US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있음</a:t>
            </a:r>
            <a:r>
              <a:rPr lang="en-US" altLang="ko-KR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1400" spc="-11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지정된 작성 파일 형식을 활용하지 않는 경우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또는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필수 제출서류를 누락한 경우 심사에서 제외될 수 </a:t>
            </a:r>
            <a:r>
              <a:rPr lang="ko-KR" altLang="en-US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있음</a:t>
            </a:r>
            <a:r>
              <a:rPr lang="en-US" altLang="ko-KR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1400" spc="-11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6.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타인의 지식재산권을 침해하였을 경우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심사 제외되며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관련 법적 책임은 </a:t>
            </a:r>
            <a:r>
              <a:rPr lang="ko-KR" altLang="en-US" sz="1400" spc="-11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기술박람회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전시 참여자에게 있음</a:t>
            </a:r>
            <a:r>
              <a:rPr lang="en-US" altLang="ko-KR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1400" spc="-11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7.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 시 추가 자료를 요청할 수 있으며</a:t>
            </a: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이에 따라 제출한 자료는 제안서와 동일한 효력을 가짐</a:t>
            </a:r>
            <a:endParaRPr lang="en-US" altLang="ko-KR" sz="1400" spc="-11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8. </a:t>
            </a:r>
            <a:r>
              <a:rPr lang="ko-KR" altLang="en-US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서류상 기재 착오나 연락 불능으로 인한 불이익은 제안자 </a:t>
            </a:r>
            <a:r>
              <a:rPr lang="ko-KR" altLang="en-US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책임임</a:t>
            </a:r>
            <a:endParaRPr lang="en-US" altLang="ko-KR" sz="1400" spc="-11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 smtClean="0">
                <a:latin typeface="맑은 고딕" panose="020B0503020000020004" pitchFamily="50" charset="-127"/>
              </a:rPr>
              <a:t>9. </a:t>
            </a:r>
            <a:r>
              <a:rPr lang="ko-KR" altLang="en-US" sz="1400" spc="-110" dirty="0" smtClean="0">
                <a:latin typeface="맑은 고딕" panose="020B0503020000020004" pitchFamily="50" charset="-127"/>
              </a:rPr>
              <a:t>현대건설 </a:t>
            </a:r>
            <a:r>
              <a:rPr lang="ko-KR" altLang="en-US" sz="1400" spc="-110" dirty="0" err="1">
                <a:latin typeface="맑은 고딕" panose="020B0503020000020004" pitchFamily="50" charset="-127"/>
              </a:rPr>
              <a:t>기술박람회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 전시부스 위치 </a:t>
            </a:r>
            <a:r>
              <a:rPr lang="en-US" altLang="ko-KR" sz="1400" spc="-110" dirty="0">
                <a:latin typeface="맑은 고딕" panose="020B0503020000020004" pitchFamily="50" charset="-127"/>
              </a:rPr>
              <a:t>: 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현대건설 본사 본관 건물 앞 </a:t>
            </a:r>
            <a:r>
              <a:rPr lang="en-US" altLang="ko-KR" sz="1400" spc="-110" dirty="0">
                <a:latin typeface="맑은 고딕" panose="020B0503020000020004" pitchFamily="50" charset="-127"/>
              </a:rPr>
              <a:t>(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종로구 계동</a:t>
            </a:r>
            <a:r>
              <a:rPr lang="en-US" altLang="ko-KR" sz="1400" spc="-110" dirty="0" smtClean="0">
                <a:latin typeface="맑은 고딕" panose="020B0503020000020004" pitchFamily="50" charset="-127"/>
              </a:rPr>
              <a:t>)</a:t>
            </a: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 smtClean="0">
                <a:latin typeface="맑은 고딕" panose="020B0503020000020004" pitchFamily="50" charset="-127"/>
              </a:rPr>
              <a:t>10. </a:t>
            </a:r>
            <a:r>
              <a:rPr lang="ko-KR" altLang="en-US" sz="1400" spc="-110" dirty="0" smtClean="0">
                <a:latin typeface="맑은 고딕" panose="020B0503020000020004" pitchFamily="50" charset="-127"/>
              </a:rPr>
              <a:t>전시부스 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제작</a:t>
            </a:r>
            <a:r>
              <a:rPr lang="en-US" altLang="ko-KR" sz="1400" spc="-110" dirty="0">
                <a:latin typeface="맑은 고딕" panose="020B0503020000020004" pitchFamily="50" charset="-127"/>
              </a:rPr>
              <a:t>/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설치</a:t>
            </a:r>
            <a:r>
              <a:rPr lang="en-US" altLang="ko-KR" sz="1400" spc="-110" dirty="0">
                <a:latin typeface="맑은 고딕" panose="020B0503020000020004" pitchFamily="50" charset="-127"/>
              </a:rPr>
              <a:t>/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운영</a:t>
            </a:r>
            <a:r>
              <a:rPr lang="en-US" altLang="ko-KR" sz="1400" spc="-110" dirty="0">
                <a:latin typeface="맑은 고딕" panose="020B0503020000020004" pitchFamily="50" charset="-127"/>
              </a:rPr>
              <a:t>/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해체 관련 비용 일체는 해당 참여기업 부담임 </a:t>
            </a:r>
            <a:r>
              <a:rPr lang="en-US" altLang="ko-KR" sz="1400" spc="-110" dirty="0">
                <a:latin typeface="맑은 고딕" panose="020B0503020000020004" pitchFamily="50" charset="-127"/>
              </a:rPr>
              <a:t>(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예상비용 </a:t>
            </a:r>
            <a:r>
              <a:rPr lang="en-US" altLang="ko-KR" sz="1400" spc="-110" dirty="0">
                <a:latin typeface="맑은 고딕" panose="020B0503020000020004" pitchFamily="50" charset="-127"/>
              </a:rPr>
              <a:t>: 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약 </a:t>
            </a:r>
            <a:r>
              <a:rPr lang="en-US" altLang="ko-KR" sz="1400" spc="-110" dirty="0">
                <a:latin typeface="맑은 고딕" panose="020B0503020000020004" pitchFamily="50" charset="-127"/>
              </a:rPr>
              <a:t>200 – 300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만원 </a:t>
            </a:r>
            <a:r>
              <a:rPr lang="en-US" altLang="ko-KR" sz="1400" spc="-110" dirty="0">
                <a:latin typeface="맑은 고딕" panose="020B0503020000020004" pitchFamily="50" charset="-127"/>
              </a:rPr>
              <a:t>/ *</a:t>
            </a:r>
            <a:r>
              <a:rPr lang="ko-KR" altLang="en-US" sz="1400" spc="-110" dirty="0" smtClean="0">
                <a:latin typeface="맑은 고딕" panose="020B0503020000020004" pitchFamily="50" charset="-127"/>
              </a:rPr>
              <a:t>추후 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안내 예정임</a:t>
            </a:r>
            <a:r>
              <a:rPr lang="en-US" altLang="ko-KR" sz="1400" spc="-110" dirty="0" smtClean="0">
                <a:latin typeface="맑은 고딕" panose="020B0503020000020004" pitchFamily="50" charset="-127"/>
              </a:rPr>
              <a:t>)</a:t>
            </a: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11. </a:t>
            </a:r>
            <a:r>
              <a:rPr lang="ko-KR" altLang="en-US" sz="1400" spc="-11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기술박람회</a:t>
            </a:r>
            <a:r>
              <a:rPr lang="ko-KR" altLang="en-US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400" spc="-11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전시참가와</a:t>
            </a:r>
            <a:r>
              <a:rPr lang="ko-KR" altLang="en-US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관련되어 현대건설과 협력사간 제공</a:t>
            </a:r>
            <a:r>
              <a:rPr lang="en-US" altLang="ko-KR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공유되는 정보 및 자료는 </a:t>
            </a:r>
            <a:r>
              <a:rPr lang="en-US" altLang="ko-KR" sz="1400" spc="-110" dirty="0" smtClean="0">
                <a:latin typeface="맑은 고딕" panose="020B0503020000020004" pitchFamily="50" charset="-127"/>
              </a:rPr>
              <a:t>[</a:t>
            </a:r>
            <a:r>
              <a:rPr lang="ko-KR" altLang="en-US" sz="1400" spc="-110" dirty="0">
                <a:latin typeface="맑은 고딕" panose="020B0503020000020004" pitchFamily="50" charset="-127"/>
              </a:rPr>
              <a:t>비밀유지계약서</a:t>
            </a:r>
            <a:r>
              <a:rPr lang="en-US" altLang="ko-KR" sz="1400" spc="-110" dirty="0" smtClean="0">
                <a:latin typeface="맑은 고딕" panose="020B0503020000020004" pitchFamily="50" charset="-127"/>
              </a:rPr>
              <a:t>] </a:t>
            </a:r>
            <a:r>
              <a:rPr lang="ko-KR" altLang="en-US" sz="1400" spc="-110" dirty="0" smtClean="0">
                <a:latin typeface="맑은 고딕" panose="020B0503020000020004" pitchFamily="50" charset="-127"/>
              </a:rPr>
              <a:t>에 따라</a:t>
            </a:r>
            <a:endParaRPr lang="en-US" altLang="ko-KR" sz="1400" spc="-110" dirty="0" smtClean="0">
              <a:latin typeface="맑은 고딕" panose="020B0503020000020004" pitchFamily="50" charset="-127"/>
            </a:endParaRPr>
          </a:p>
          <a:p>
            <a:pPr>
              <a:lnSpc>
                <a:spcPts val="2300"/>
              </a:lnSpc>
              <a:spcAft>
                <a:spcPts val="480"/>
              </a:spcAft>
            </a:pPr>
            <a:r>
              <a:rPr lang="en-US" altLang="ko-KR" sz="1400" spc="-11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ko-KR" altLang="en-US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취급 및 관리될 예정입니다</a:t>
            </a:r>
            <a:r>
              <a:rPr lang="en-US" altLang="ko-KR" sz="1400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   </a:t>
            </a:r>
            <a:r>
              <a:rPr lang="en-US" altLang="ko-KR" sz="1400" b="1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400" b="1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첨부된 </a:t>
            </a:r>
            <a:r>
              <a:rPr lang="en-US" altLang="ko-KR" sz="1400" b="1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400" b="1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비밀유지계약서</a:t>
            </a:r>
            <a:r>
              <a:rPr lang="en-US" altLang="ko-KR" sz="1400" b="1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] </a:t>
            </a:r>
            <a:r>
              <a:rPr lang="ko-KR" altLang="en-US" sz="1400" b="1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직인</a:t>
            </a:r>
            <a:r>
              <a:rPr lang="en-US" altLang="ko-KR" sz="1400" b="1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b="1" spc="-11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서명 후 제출 必</a:t>
            </a:r>
          </a:p>
        </p:txBody>
      </p:sp>
    </p:spTree>
    <p:extLst>
      <p:ext uri="{BB962C8B-B14F-4D97-AF65-F5344CB8AC3E}">
        <p14:creationId xmlns:p14="http://schemas.microsoft.com/office/powerpoint/2010/main" val="2806418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제목 1"/>
          <p:cNvSpPr>
            <a:spLocks noGrp="1"/>
          </p:cNvSpPr>
          <p:nvPr>
            <p:ph type="title"/>
          </p:nvPr>
        </p:nvSpPr>
        <p:spPr bwMode="auto">
          <a:xfrm>
            <a:off x="128588" y="12700"/>
            <a:ext cx="9504362" cy="549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ko-KR" altLang="en-US" sz="2000" spc="-150" dirty="0" smtClean="0"/>
              <a:t>현대건설 </a:t>
            </a:r>
            <a:r>
              <a:rPr lang="ko-KR" altLang="en-US" sz="2000" spc="-150" dirty="0" err="1" smtClean="0"/>
              <a:t>협력사</a:t>
            </a:r>
            <a:r>
              <a:rPr lang="ko-KR" altLang="en-US" sz="2000" spc="-150" dirty="0" smtClean="0"/>
              <a:t> </a:t>
            </a:r>
            <a:r>
              <a:rPr lang="ko-KR" altLang="en-US" sz="2000" spc="-150" dirty="0" err="1" smtClean="0"/>
              <a:t>기술박람회</a:t>
            </a:r>
            <a:r>
              <a:rPr lang="ko-KR" altLang="en-US" sz="2000" spc="-150" dirty="0" smtClean="0"/>
              <a:t> </a:t>
            </a:r>
            <a:r>
              <a:rPr lang="en-US" altLang="ko-KR" sz="2000" spc="-150" dirty="0" smtClean="0"/>
              <a:t>- </a:t>
            </a:r>
            <a:r>
              <a:rPr lang="ko-KR" altLang="en-US" sz="2000" spc="-150" dirty="0" smtClean="0"/>
              <a:t>전시 참가 </a:t>
            </a:r>
            <a:r>
              <a:rPr lang="ko-KR" altLang="en-US" sz="2000" spc="-150" dirty="0"/>
              <a:t>신청서</a:t>
            </a:r>
            <a:endParaRPr sz="2000" spc="-150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041567"/>
              </p:ext>
            </p:extLst>
          </p:nvPr>
        </p:nvGraphicFramePr>
        <p:xfrm>
          <a:off x="358586" y="844722"/>
          <a:ext cx="9328168" cy="4804241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188000">
                  <a:extLst>
                    <a:ext uri="{9D8B030D-6E8A-4147-A177-3AD203B41FA5}">
                      <a16:colId xmlns:a16="http://schemas.microsoft.com/office/drawing/2014/main" val="3846511701"/>
                    </a:ext>
                  </a:extLst>
                </a:gridCol>
                <a:gridCol w="1044658">
                  <a:extLst>
                    <a:ext uri="{9D8B030D-6E8A-4147-A177-3AD203B41FA5}">
                      <a16:colId xmlns:a16="http://schemas.microsoft.com/office/drawing/2014/main" val="1499222743"/>
                    </a:ext>
                  </a:extLst>
                </a:gridCol>
                <a:gridCol w="1049103">
                  <a:extLst>
                    <a:ext uri="{9D8B030D-6E8A-4147-A177-3AD203B41FA5}">
                      <a16:colId xmlns:a16="http://schemas.microsoft.com/office/drawing/2014/main" val="3573301110"/>
                    </a:ext>
                  </a:extLst>
                </a:gridCol>
                <a:gridCol w="1418633">
                  <a:extLst>
                    <a:ext uri="{9D8B030D-6E8A-4147-A177-3AD203B41FA5}">
                      <a16:colId xmlns:a16="http://schemas.microsoft.com/office/drawing/2014/main" val="2403842440"/>
                    </a:ext>
                  </a:extLst>
                </a:gridCol>
                <a:gridCol w="1171296">
                  <a:extLst>
                    <a:ext uri="{9D8B030D-6E8A-4147-A177-3AD203B41FA5}">
                      <a16:colId xmlns:a16="http://schemas.microsoft.com/office/drawing/2014/main" val="2897777460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141148275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92863555"/>
                    </a:ext>
                  </a:extLst>
                </a:gridCol>
                <a:gridCol w="211244">
                  <a:extLst>
                    <a:ext uri="{9D8B030D-6E8A-4147-A177-3AD203B41FA5}">
                      <a16:colId xmlns:a16="http://schemas.microsoft.com/office/drawing/2014/main" val="609065190"/>
                    </a:ext>
                  </a:extLst>
                </a:gridCol>
                <a:gridCol w="1589234">
                  <a:extLst>
                    <a:ext uri="{9D8B030D-6E8A-4147-A177-3AD203B41FA5}">
                      <a16:colId xmlns:a16="http://schemas.microsoft.com/office/drawing/2014/main" val="2583113136"/>
                    </a:ext>
                  </a:extLst>
                </a:gridCol>
              </a:tblGrid>
              <a:tr h="562659">
                <a:tc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1" kern="1200" dirty="0" err="1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전시기술명</a:t>
                      </a:r>
                      <a:endParaRPr lang="en-US" altLang="ko-KR" sz="1300" b="1" kern="1200" dirty="0" smtClean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1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300" b="1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제품명</a:t>
                      </a:r>
                      <a:r>
                        <a:rPr lang="en-US" altLang="ko-KR" sz="1300" b="1" kern="1200" dirty="0" smtClean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ko-KR" sz="1300" b="1" kern="1200" dirty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4000" marR="144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ko-KR" sz="13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17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ko-KR" sz="13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17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08000" marR="108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ko-KR" sz="13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17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08000" marR="108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ko-KR" sz="13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17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08000" marR="108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ko-KR" sz="13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17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08000" marR="108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="1" kern="1200" dirty="0">
                          <a:ln>
                            <a:solidFill>
                              <a:schemeClr val="bg1">
                                <a:lumMod val="6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접수번호</a:t>
                      </a:r>
                    </a:p>
                  </a:txBody>
                  <a:tcPr marL="108000" marR="108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ko-KR" altLang="en-US" sz="1050" i="1" kern="100" dirty="0">
                          <a:ln w="1270"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srgbClr val="C00000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공란 </a:t>
                      </a:r>
                      <a:r>
                        <a:rPr lang="en-US" altLang="ko-KR" sz="1050" i="1" kern="100" dirty="0">
                          <a:ln w="1270"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srgbClr val="C00000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050" i="1" kern="100" dirty="0">
                          <a:ln w="1270"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srgbClr val="C00000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기재 불필요</a:t>
                      </a:r>
                      <a:r>
                        <a:rPr lang="en-US" altLang="ko-KR" sz="1050" i="1" kern="100" dirty="0">
                          <a:ln w="1270"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srgbClr val="C00000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  <a:endParaRPr lang="ko-KR" altLang="en-US" sz="1050" i="1" kern="100" dirty="0">
                        <a:ln w="1270"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srgbClr val="C00000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108000" marR="108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149009"/>
                  </a:ext>
                </a:extLst>
              </a:tr>
              <a:tr h="562659">
                <a:tc row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기본정보</a:t>
                      </a:r>
                      <a:endParaRPr lang="ko-KR" sz="12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4000" marR="144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회사명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-15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회사 대표자명</a:t>
                      </a:r>
                      <a:endParaRPr lang="ko-KR" sz="1200" b="0" kern="100" spc="-15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108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28885398"/>
                  </a:ext>
                </a:extLst>
              </a:tr>
              <a:tr h="56265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사업자</a:t>
                      </a:r>
                      <a:endParaRPr lang="en-US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등록번호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기업규모</a:t>
                      </a:r>
                      <a:endParaRPr lang="ko-KR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108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1409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대기업</a:t>
                      </a:r>
                      <a:r>
                        <a:rPr lang="en-US" altLang="ko-KR" sz="11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1409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1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1409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중견기업</a:t>
                      </a:r>
                      <a:r>
                        <a:rPr lang="en-US" altLang="ko-KR" sz="11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1409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100" b="0" i="1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1409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중소기업 </a:t>
                      </a:r>
                      <a:r>
                        <a:rPr lang="ko-KR" altLang="en-US" sz="1100" b="0" i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1409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등</a:t>
                      </a:r>
                      <a:endParaRPr lang="ko-KR" sz="110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1409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451240576"/>
                  </a:ext>
                </a:extLst>
              </a:tr>
              <a:tr h="562659">
                <a:tc vMerge="1">
                  <a:txBody>
                    <a:bodyPr/>
                    <a:lstStyle/>
                    <a:p>
                      <a:pPr marL="0" marR="0" indent="0" algn="ctr" defTabSz="914400" rtl="0" eaLnBrk="0" fontAlgn="auto" latinLnBrk="0" hangingPunct="0">
                        <a:lnSpc>
                          <a:spcPct val="16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300" b="1" kern="1200" dirty="0">
                        <a:ln>
                          <a:solidFill>
                            <a:schemeClr val="bg1">
                              <a:lumMod val="6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4000" marR="144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 err="1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소재지주소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ko-KR" sz="14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ko-KR" sz="14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0" kern="100" spc="-15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20609524"/>
                  </a:ext>
                </a:extLst>
              </a:tr>
              <a:tr h="56265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사업 업태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1409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사업 종목</a:t>
                      </a:r>
                      <a:endParaRPr lang="ko-KR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ko-KR" altLang="ko-KR" sz="110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1409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51424386"/>
                  </a:ext>
                </a:extLst>
              </a:tr>
              <a:tr h="432814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4000" marR="144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현대건설 </a:t>
                      </a:r>
                      <a:r>
                        <a:rPr lang="ko-KR" altLang="en-US" sz="1200" b="0" kern="100" spc="0" dirty="0" err="1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등록유무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00" spc="0" dirty="0" err="1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등록공종</a:t>
                      </a:r>
                      <a:r>
                        <a:rPr lang="en-US" altLang="ko-KR" sz="1200" b="0" i="0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i="0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품목</a:t>
                      </a:r>
                      <a:endParaRPr lang="ko-KR" altLang="ko-KR" sz="1200" b="0" i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1409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0" i="1" kern="100" spc="0" dirty="0" err="1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1409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기등록시</a:t>
                      </a:r>
                      <a:r>
                        <a:rPr lang="ko-KR" altLang="en-US" sz="1100" b="0" i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1409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작성</a:t>
                      </a:r>
                      <a:r>
                        <a:rPr lang="en-US" altLang="ko-KR" sz="1100" b="0" i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1409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ko-KR" sz="110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1409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현대건설</a:t>
                      </a:r>
                      <a:endParaRPr lang="en-US" altLang="ko-KR" sz="1200" b="0" kern="100" spc="0" dirty="0" smtClean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 err="1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최근실적</a:t>
                      </a:r>
                      <a:endParaRPr lang="ko-KR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00" spc="0" dirty="0" err="1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대표공종</a:t>
                      </a:r>
                      <a:r>
                        <a:rPr lang="en-US" altLang="ko-KR" sz="1200" b="0" i="0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i="0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품목</a:t>
                      </a:r>
                      <a:endParaRPr lang="ko-KR" altLang="ko-KR" sz="1200" b="0" i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050" b="0" i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372976"/>
                  </a:ext>
                </a:extLst>
              </a:tr>
              <a:tr h="4328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계약금액 </a:t>
                      </a:r>
                      <a:r>
                        <a:rPr lang="en-US" altLang="ko-KR" sz="1200" b="0" i="0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i="0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최근 </a:t>
                      </a:r>
                      <a:r>
                        <a:rPr lang="en-US" altLang="ko-KR" sz="1200" b="0" i="0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ko-KR" altLang="en-US" sz="1200" b="0" i="0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개년</a:t>
                      </a:r>
                      <a:r>
                        <a:rPr lang="en-US" altLang="ko-KR" sz="1200" b="0" i="0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ko-KR" sz="1200" b="0" i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050" b="0" i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978208"/>
                  </a:ext>
                </a:extLst>
              </a:tr>
              <a:tr h="562659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제안자</a:t>
                      </a:r>
                      <a:endParaRPr lang="en-US" altLang="ko-KR" sz="1200" b="1" kern="100" spc="0" dirty="0" smtClean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실무자</a:t>
                      </a:r>
                      <a:r>
                        <a:rPr lang="en-US" altLang="ko-KR" sz="1200" b="1" kern="100" spc="0" dirty="0" smtClean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en-US" altLang="ko-KR" sz="1200" b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4000" marR="14400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성 </a:t>
                      </a:r>
                      <a:r>
                        <a:rPr lang="en-US" altLang="ko-KR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   </a:t>
                      </a:r>
                      <a:r>
                        <a:rPr lang="ko-KR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명</a:t>
                      </a: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소속</a:t>
                      </a:r>
                      <a:r>
                        <a:rPr lang="en-US" altLang="ko-KR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직급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ko-KR" altLang="ko-KR" sz="1400" b="0" i="1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14099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956611062"/>
                  </a:ext>
                </a:extLst>
              </a:tr>
              <a:tr h="562659">
                <a:tc vMerge="1">
                  <a:txBody>
                    <a:bodyPr/>
                    <a:lstStyle/>
                    <a:p>
                      <a:pPr algn="ctr" latinLnBrk="0">
                        <a:lnSpc>
                          <a:spcPct val="160000"/>
                        </a:lnSpc>
                        <a:spcAft>
                          <a:spcPts val="0"/>
                        </a:spcAft>
                      </a:pPr>
                      <a:endParaRPr lang="ko-KR" sz="11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휴대전화</a:t>
                      </a: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E-mail</a:t>
                      </a:r>
                      <a:endParaRPr lang="ko-KR" altLang="ko-KR" sz="12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415" marR="108415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00" spc="0" dirty="0">
                          <a:ln w="1270"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ko-KR" sz="1400" b="0" kern="100" spc="0" dirty="0">
                        <a:ln w="1270"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0800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84024841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58586" y="5754168"/>
            <a:ext cx="9274364" cy="7905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800"/>
              </a:lnSpc>
            </a:pPr>
            <a:r>
              <a:rPr lang="en-US" altLang="ko-KR" sz="1200" kern="100" dirty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※ </a:t>
            </a:r>
            <a:r>
              <a:rPr lang="ko-KR" altLang="en-US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안내사항</a:t>
            </a:r>
            <a:endParaRPr lang="en-US" altLang="ko-KR" sz="1200" kern="100" dirty="0" smtClean="0">
              <a:ln w="127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ln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1800"/>
              </a:lnSpc>
            </a:pPr>
            <a:r>
              <a:rPr lang="en-US" altLang="ko-KR" sz="1200" kern="100" dirty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ko-KR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  1) </a:t>
            </a:r>
            <a:r>
              <a:rPr lang="ko-KR" altLang="en-US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현대건설 </a:t>
            </a:r>
            <a:r>
              <a:rPr lang="ko-KR" altLang="en-US" sz="1200" kern="100" dirty="0" err="1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기술박람회</a:t>
            </a:r>
            <a:r>
              <a:rPr lang="ko-KR" altLang="en-US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 전시부스 위치 </a:t>
            </a:r>
            <a:r>
              <a:rPr lang="en-US" altLang="ko-KR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: </a:t>
            </a:r>
            <a:r>
              <a:rPr lang="ko-KR" altLang="en-US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현대건설 본사 본관 건물 앞 </a:t>
            </a:r>
            <a:r>
              <a:rPr lang="en-US" altLang="ko-KR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종로구 </a:t>
            </a:r>
            <a:r>
              <a:rPr lang="ko-KR" altLang="en-US" sz="1200" kern="100" dirty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계동</a:t>
            </a:r>
            <a:r>
              <a:rPr lang="en-US" altLang="ko-KR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)</a:t>
            </a:r>
          </a:p>
          <a:p>
            <a:pPr>
              <a:lnSpc>
                <a:spcPts val="1800"/>
              </a:lnSpc>
            </a:pPr>
            <a:r>
              <a:rPr lang="en-US" altLang="ko-KR" sz="1200" kern="100" dirty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ko-KR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  2) </a:t>
            </a:r>
            <a:r>
              <a:rPr lang="ko-KR" altLang="en-US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전시부스 제작</a:t>
            </a:r>
            <a:r>
              <a:rPr lang="en-US" altLang="ko-KR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/</a:t>
            </a:r>
            <a:r>
              <a:rPr lang="ko-KR" altLang="en-US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설치</a:t>
            </a:r>
            <a:r>
              <a:rPr lang="en-US" altLang="ko-KR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/</a:t>
            </a:r>
            <a:r>
              <a:rPr lang="ko-KR" altLang="en-US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운영</a:t>
            </a:r>
            <a:r>
              <a:rPr lang="en-US" altLang="ko-KR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/</a:t>
            </a:r>
            <a:r>
              <a:rPr lang="ko-KR" altLang="en-US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해체 관련 비용 일체는 해당 참여기업 부담임 </a:t>
            </a:r>
            <a:r>
              <a:rPr lang="en-US" altLang="ko-KR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예상비용 </a:t>
            </a:r>
            <a:r>
              <a:rPr lang="en-US" altLang="ko-KR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: </a:t>
            </a:r>
            <a:r>
              <a:rPr lang="ko-KR" altLang="en-US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약 </a:t>
            </a:r>
            <a:r>
              <a:rPr lang="en-US" altLang="ko-KR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200 – 300</a:t>
            </a:r>
            <a:r>
              <a:rPr lang="ko-KR" altLang="en-US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만원 </a:t>
            </a:r>
            <a:r>
              <a:rPr lang="en-US" altLang="ko-KR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/ *</a:t>
            </a:r>
            <a:r>
              <a:rPr lang="ko-KR" altLang="en-US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추후 확정 안내 예정임</a:t>
            </a:r>
            <a:r>
              <a:rPr lang="en-US" altLang="ko-KR" sz="1200" kern="100" dirty="0" smtClean="0">
                <a:ln w="1270"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07853409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670245"/>
              </p:ext>
            </p:extLst>
          </p:nvPr>
        </p:nvGraphicFramePr>
        <p:xfrm>
          <a:off x="272480" y="731063"/>
          <a:ext cx="9361040" cy="5847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4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3945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9696">
                <a:tc gridSpan="4">
                  <a:txBody>
                    <a:bodyPr/>
                    <a:lstStyle/>
                    <a:p>
                      <a:pPr marL="0" indent="0" algn="ctr" eaLnBrk="0" latinLnBrk="0" hangingPunct="0">
                        <a:spcBef>
                          <a:spcPts val="60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1" kern="12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제안 요약서</a:t>
                      </a:r>
                      <a:endParaRPr lang="ko-KR" altLang="en-US" sz="1400" b="1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409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 eaLnBrk="0" latinLnBrk="0" hangingPunct="0">
                        <a:spcBef>
                          <a:spcPts val="600"/>
                        </a:spcBef>
                        <a:buFont typeface="Wingdings" pitchFamily="2" charset="2"/>
                        <a:buNone/>
                      </a:pPr>
                      <a:endParaRPr lang="ko-KR" altLang="en-US" sz="1100" b="0" kern="120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rgbClr val="002060"/>
                        </a:solidFill>
                        <a:latin typeface="현대하모니 M" pitchFamily="18" charset="-127"/>
                        <a:ea typeface="현대하모니 M" pitchFamily="18" charset="-127"/>
                        <a:cs typeface="+mn-cs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5"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0" kern="120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기술</a:t>
                      </a:r>
                      <a:r>
                        <a:rPr lang="en-US" altLang="ko-KR" sz="1400" b="0" kern="120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b="0" kern="120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제품명</a:t>
                      </a:r>
                      <a:endParaRPr lang="ko-KR" altLang="en-US" sz="14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endParaRPr lang="en-US" altLang="ko-KR" sz="105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0" kern="1200" baseline="0" dirty="0" err="1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협력사명</a:t>
                      </a:r>
                      <a:endParaRPr lang="en-US" altLang="ko-KR" sz="1400" b="0" kern="1200" baseline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endParaRPr lang="en-US" altLang="ko-KR" sz="12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8818"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0" kern="120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기술</a:t>
                      </a:r>
                      <a:r>
                        <a:rPr lang="en-US" altLang="ko-KR" sz="1400" b="0" kern="120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b="0" kern="120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제품 </a:t>
                      </a: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개요</a:t>
                      </a:r>
                      <a:endParaRPr lang="en-US" altLang="ko-KR" sz="14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endParaRPr lang="en-US" altLang="ko-KR" sz="105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endParaRPr lang="en-US" altLang="ko-KR" sz="1050" b="0" i="1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rgbClr val="FF0000"/>
                        </a:solidFill>
                        <a:latin typeface="현대하모니 L" panose="02020603020101020101" pitchFamily="18" charset="-127"/>
                        <a:ea typeface="현대하모니 L" panose="02020603020101020101" pitchFamily="18" charset="-127"/>
                        <a:cs typeface="+mn-cs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1276"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0" kern="120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기술</a:t>
                      </a:r>
                      <a:r>
                        <a:rPr lang="en-US" altLang="ko-KR" sz="1400" b="0" kern="120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b="0" kern="120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제품</a:t>
                      </a:r>
                      <a:endParaRPr lang="en-US" altLang="ko-KR" sz="1400" b="0" kern="1200" baseline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endParaRPr lang="en-US" altLang="ko-KR" sz="1400" b="0" kern="1200" baseline="0" dirty="0" smtClean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0" kern="1200" baseline="0" dirty="0" smtClean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목표 </a:t>
                      </a: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및 계획</a:t>
                      </a:r>
                      <a:endParaRPr lang="en-US" altLang="ko-KR" sz="14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228" rtl="0" eaLnBrk="0" fontAlgn="auto" latinLnBrk="0" hangingPunct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ClrTx/>
                        <a:buSzTx/>
                        <a:buFont typeface="+mj-ea"/>
                        <a:buNone/>
                        <a:tabLst/>
                        <a:defRPr/>
                      </a:pPr>
                      <a:endParaRPr lang="en-US" altLang="ko-KR" sz="1050" b="0" baseline="0" dirty="0"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91682">
                <a:tc>
                  <a:txBody>
                    <a:bodyPr/>
                    <a:lstStyle/>
                    <a:p>
                      <a:pPr marL="0" indent="0" algn="ctr" eaLnBrk="0" latinLnBrk="0" hangingPunct="0">
                        <a:lnSpc>
                          <a:spcPts val="1200"/>
                        </a:lnSpc>
                        <a:spcBef>
                          <a:spcPts val="0"/>
                        </a:spcBef>
                        <a:buFont typeface="Wingdings" pitchFamily="2" charset="2"/>
                        <a:buNone/>
                      </a:pPr>
                      <a:r>
                        <a:rPr lang="ko-KR" altLang="en-US" sz="1400" b="0" kern="1200" baseline="0" dirty="0">
                          <a:ln>
                            <a:solidFill>
                              <a:schemeClr val="bg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기대효과</a:t>
                      </a:r>
                      <a:endParaRPr lang="en-US" altLang="ko-KR" sz="1400" b="0" kern="1200" baseline="0" dirty="0">
                        <a:ln>
                          <a:solidFill>
                            <a:schemeClr val="bg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228" rtl="0" eaLnBrk="0" fontAlgn="auto" latinLnBrk="0" hangingPunct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ClrTx/>
                        <a:buSzTx/>
                        <a:buNone/>
                        <a:tabLst/>
                        <a:defRPr/>
                      </a:pPr>
                      <a:endParaRPr lang="en-US" altLang="ko-KR" sz="1050" b="0" kern="1200" baseline="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8" name="제목 1"/>
          <p:cNvSpPr txBox="1">
            <a:spLocks/>
          </p:cNvSpPr>
          <p:nvPr/>
        </p:nvSpPr>
        <p:spPr bwMode="auto">
          <a:xfrm>
            <a:off x="128588" y="12700"/>
            <a:ext cx="9504362" cy="5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l" defTabSz="914400" rtl="0" eaLnBrk="1" fontAlgn="base" latin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kumimoji="0" lang="ko-KR" altLang="en-US" sz="2400" b="1" kern="1200" dirty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</a:lstStyle>
          <a:p>
            <a:pPr lvl="0"/>
            <a:r>
              <a:rPr lang="ko-KR" altLang="en-US" sz="2000" spc="-15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</a:t>
            </a:r>
            <a:r>
              <a:rPr lang="ko-KR" altLang="en-US" sz="2000" spc="-150" dirty="0">
                <a:solidFill>
                  <a:sysClr val="windowText" lastClr="000000"/>
                </a:solidFill>
              </a:rPr>
              <a:t> </a:t>
            </a:r>
            <a:r>
              <a:rPr lang="ko-KR" altLang="en-US" sz="2000" spc="-150" dirty="0" smtClean="0">
                <a:solidFill>
                  <a:sysClr val="windowText" lastClr="000000"/>
                </a:solidFill>
              </a:rPr>
              <a:t>기술</a:t>
            </a:r>
            <a:r>
              <a:rPr lang="en-US" altLang="ko-KR" sz="2000" spc="-150" dirty="0" smtClean="0">
                <a:solidFill>
                  <a:sysClr val="windowText" lastClr="000000"/>
                </a:solidFill>
              </a:rPr>
              <a:t>/</a:t>
            </a:r>
            <a:r>
              <a:rPr lang="ko-KR" altLang="en-US" sz="2000" spc="-150" dirty="0" smtClean="0">
                <a:solidFill>
                  <a:sysClr val="windowText" lastClr="000000"/>
                </a:solidFill>
              </a:rPr>
              <a:t>품목 전시 제안 </a:t>
            </a:r>
            <a:r>
              <a:rPr lang="ko-KR" altLang="en-US" sz="2000" spc="-150" dirty="0">
                <a:solidFill>
                  <a:sysClr val="windowText" lastClr="000000"/>
                </a:solidFill>
              </a:rPr>
              <a:t>요약서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5054600" y="1986816"/>
            <a:ext cx="4452257" cy="2614413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latinLnBrk="0" hangingPunct="0">
              <a:lnSpc>
                <a:spcPts val="1200"/>
              </a:lnSpc>
            </a:pPr>
            <a:r>
              <a:rPr lang="ko-KR" altLang="en-US" sz="14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rPr>
              <a:t>관련 그림</a:t>
            </a:r>
            <a:r>
              <a:rPr lang="en-US" altLang="ko-KR" sz="14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14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rPr>
              <a:t>도표 등 이미지 활용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6512729" y="1986816"/>
            <a:ext cx="15616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/>
              <a:t>[</a:t>
            </a:r>
            <a:r>
              <a:rPr lang="ko-KR" altLang="en-US" sz="1400" b="1" dirty="0"/>
              <a:t>그림 제목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설명</a:t>
            </a:r>
            <a:r>
              <a:rPr lang="en-US" altLang="ko-KR" sz="1400" b="1" dirty="0"/>
              <a:t>]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752103561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제목 1"/>
          <p:cNvSpPr>
            <a:spLocks noGrp="1"/>
          </p:cNvSpPr>
          <p:nvPr>
            <p:ph type="title"/>
          </p:nvPr>
        </p:nvSpPr>
        <p:spPr bwMode="auto">
          <a:xfrm>
            <a:off x="128588" y="12700"/>
            <a:ext cx="9504362" cy="549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sz="2000" spc="-150" dirty="0"/>
              <a:t>목차 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4071151" y="962236"/>
            <a:ext cx="1763697" cy="48263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lIns="0" tIns="0" rIns="0" bIns="0" rtlCol="0" anchor="ctr" upright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b="1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작성 </a:t>
            </a: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양식</a:t>
            </a:r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>
            <a:off x="5418530" y="4536292"/>
            <a:ext cx="0" cy="2088952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b="0" dirty="0">
              <a:solidFill>
                <a:prstClr val="black"/>
              </a:solidFill>
              <a:latin typeface="현대하모니 M" pitchFamily="18" charset="-127"/>
              <a:ea typeface="현대하모니 M" pitchFamily="18" charset="-127"/>
            </a:endParaRPr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>
            <a:off x="5418530" y="2390972"/>
            <a:ext cx="0" cy="1548055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b="0" dirty="0">
              <a:solidFill>
                <a:prstClr val="black"/>
              </a:solidFill>
              <a:latin typeface="현대하모니 M" pitchFamily="18" charset="-127"/>
              <a:ea typeface="현대하모니 M" pitchFamily="18" charset="-127"/>
            </a:endParaRPr>
          </a:p>
        </p:txBody>
      </p:sp>
      <p:sp>
        <p:nvSpPr>
          <p:cNvPr id="9" name="내용 개체 틀 1"/>
          <p:cNvSpPr txBox="1">
            <a:spLocks/>
          </p:cNvSpPr>
          <p:nvPr/>
        </p:nvSpPr>
        <p:spPr bwMode="auto">
          <a:xfrm>
            <a:off x="1226072" y="2446760"/>
            <a:ext cx="3439981" cy="182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indent="0" eaLnBrk="0" fontAlgn="base" hangingPunct="0">
              <a:lnSpc>
                <a:spcPts val="25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ln>
                  <a:solidFill>
                    <a:prstClr val="white">
                      <a:alpha val="0"/>
                    </a:prstClr>
                  </a:solidFill>
                </a:ln>
                <a:latin typeface="+mj-ea"/>
                <a:ea typeface="+mj-ea"/>
              </a:defRPr>
            </a:lvl1pPr>
            <a:lvl2pPr marL="741359" indent="-28574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/>
            </a:lvl2pPr>
            <a:lvl3pPr marL="1141406" indent="-22859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/>
            </a:lvl3pPr>
            <a:lvl4pPr marL="1598604" indent="-22859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/>
            </a:lvl4pPr>
            <a:lvl5pPr marL="2055801" indent="-22859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5pPr>
            <a:lvl6pPr marL="2514585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783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8980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177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ko-KR" dirty="0"/>
              <a:t>1. </a:t>
            </a:r>
            <a:r>
              <a:rPr lang="ko-KR" altLang="en-US" dirty="0"/>
              <a:t>기술</a:t>
            </a:r>
            <a:r>
              <a:rPr lang="en-US" altLang="ko-KR" dirty="0"/>
              <a:t>/</a:t>
            </a:r>
            <a:r>
              <a:rPr lang="ko-KR" altLang="en-US" dirty="0" err="1"/>
              <a:t>제품개요</a:t>
            </a:r>
            <a:endParaRPr lang="en-US" altLang="ko-KR" dirty="0"/>
          </a:p>
          <a:p>
            <a:r>
              <a:rPr lang="en-US" altLang="ko-KR" dirty="0"/>
              <a:t>2. </a:t>
            </a:r>
            <a:r>
              <a:rPr lang="ko-KR" altLang="en-US" dirty="0"/>
              <a:t>배경 및 필요성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10" name="내용 개체 틀 1"/>
          <p:cNvSpPr txBox="1">
            <a:spLocks/>
          </p:cNvSpPr>
          <p:nvPr/>
        </p:nvSpPr>
        <p:spPr bwMode="auto">
          <a:xfrm>
            <a:off x="5493808" y="2446760"/>
            <a:ext cx="3789892" cy="167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457200" indent="-4572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AutoNum type="arabicPeriod"/>
              <a:defRPr>
                <a:ln>
                  <a:solidFill>
                    <a:prstClr val="white">
                      <a:alpha val="0"/>
                    </a:prstClr>
                  </a:solidFill>
                </a:ln>
                <a:latin typeface="+mn-ea"/>
              </a:defRPr>
            </a:lvl1pPr>
            <a:lvl2pPr marL="741359" indent="-28574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/>
            </a:lvl2pPr>
            <a:lvl3pPr marL="1141406" indent="-22859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/>
            </a:lvl3pPr>
            <a:lvl4pPr marL="1598604" indent="-22859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/>
            </a:lvl4pPr>
            <a:lvl5pPr marL="2055801" indent="-22859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5pPr>
            <a:lvl6pPr marL="2514585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783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8980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177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lnSpc>
                <a:spcPts val="2500"/>
              </a:lnSpc>
              <a:buNone/>
            </a:pPr>
            <a:r>
              <a:rPr lang="en-US" altLang="ko-KR" sz="1600" dirty="0" smtClean="0">
                <a:latin typeface="+mj-ea"/>
                <a:ea typeface="+mj-ea"/>
              </a:rPr>
              <a:t>1. </a:t>
            </a:r>
            <a:r>
              <a:rPr lang="ko-KR" altLang="en-US" sz="1600" dirty="0" err="1" smtClean="0">
                <a:latin typeface="+mj-ea"/>
                <a:ea typeface="+mj-ea"/>
              </a:rPr>
              <a:t>효과성</a:t>
            </a:r>
            <a:endParaRPr lang="en-US" altLang="ko-KR" sz="1600" dirty="0" smtClean="0">
              <a:latin typeface="+mj-ea"/>
              <a:ea typeface="+mj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ko-KR" sz="1600" dirty="0" smtClean="0">
                <a:latin typeface="+mj-ea"/>
                <a:ea typeface="+mj-ea"/>
              </a:rPr>
              <a:t>2. </a:t>
            </a:r>
            <a:r>
              <a:rPr lang="ko-KR" altLang="en-US" sz="1600" dirty="0" smtClean="0">
                <a:latin typeface="+mj-ea"/>
                <a:ea typeface="+mj-ea"/>
              </a:rPr>
              <a:t>범용성</a:t>
            </a:r>
            <a:endParaRPr lang="en-US" altLang="ko-KR" sz="1600" dirty="0" smtClean="0">
              <a:latin typeface="+mj-ea"/>
              <a:ea typeface="+mj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ko-KR" sz="1600" dirty="0" smtClean="0">
                <a:latin typeface="+mj-ea"/>
                <a:ea typeface="+mj-ea"/>
              </a:rPr>
              <a:t>3. </a:t>
            </a:r>
            <a:r>
              <a:rPr lang="ko-KR" altLang="en-US" sz="1600" spc="-100" dirty="0" err="1" smtClean="0">
                <a:latin typeface="+mj-ea"/>
                <a:ea typeface="+mj-ea"/>
              </a:rPr>
              <a:t>지속유지성</a:t>
            </a:r>
            <a:endParaRPr lang="en-US" altLang="ko-KR" sz="1600" spc="-100" dirty="0" smtClean="0">
              <a:latin typeface="+mj-ea"/>
              <a:ea typeface="+mj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ko-KR" sz="1600" spc="-100" dirty="0" smtClean="0">
                <a:latin typeface="+mj-ea"/>
                <a:ea typeface="+mj-ea"/>
              </a:rPr>
              <a:t>4. </a:t>
            </a:r>
            <a:r>
              <a:rPr lang="ko-KR" altLang="en-US" sz="1600" spc="-100" dirty="0" err="1" smtClean="0">
                <a:latin typeface="+mj-ea"/>
                <a:ea typeface="+mj-ea"/>
              </a:rPr>
              <a:t>적용성</a:t>
            </a:r>
            <a:endParaRPr lang="en-US" altLang="ko-KR" sz="1600" spc="-100" dirty="0">
              <a:latin typeface="+mj-ea"/>
              <a:ea typeface="+mj-ea"/>
            </a:endParaRPr>
          </a:p>
        </p:txBody>
      </p:sp>
      <p:sp>
        <p:nvSpPr>
          <p:cNvPr id="11" name="내용 개체 틀 1"/>
          <p:cNvSpPr txBox="1">
            <a:spLocks/>
          </p:cNvSpPr>
          <p:nvPr/>
        </p:nvSpPr>
        <p:spPr bwMode="auto">
          <a:xfrm>
            <a:off x="5493808" y="4621771"/>
            <a:ext cx="4215457" cy="209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indent="0" eaLnBrk="0" fontAlgn="base" hangingPunct="0">
              <a:lnSpc>
                <a:spcPts val="25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ln>
                  <a:solidFill>
                    <a:prstClr val="white">
                      <a:alpha val="0"/>
                    </a:prstClr>
                  </a:solidFill>
                </a:ln>
                <a:latin typeface="+mj-ea"/>
                <a:ea typeface="+mj-ea"/>
              </a:defRPr>
            </a:lvl1pPr>
            <a:lvl2pPr marL="741359" indent="-28574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/>
            </a:lvl2pPr>
            <a:lvl3pPr marL="1141406" indent="-22859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/>
            </a:lvl3pPr>
            <a:lvl4pPr marL="1598604" indent="-22859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/>
            </a:lvl4pPr>
            <a:lvl5pPr marL="2055801" indent="-22859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5pPr>
            <a:lvl6pPr marL="2514585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783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8980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177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ko-KR" dirty="0" smtClean="0"/>
              <a:t>1. </a:t>
            </a:r>
            <a:r>
              <a:rPr lang="ko-KR" altLang="en-US" dirty="0" smtClean="0"/>
              <a:t>관련 참고사항</a:t>
            </a:r>
            <a:endParaRPr lang="en-US" altLang="ko-KR" dirty="0" smtClean="0"/>
          </a:p>
          <a:p>
            <a:pPr>
              <a:lnSpc>
                <a:spcPts val="1700"/>
              </a:lnSpc>
              <a:spcBef>
                <a:spcPts val="0"/>
              </a:spcBef>
            </a:pPr>
            <a:r>
              <a:rPr lang="en-US" altLang="ko-KR" dirty="0"/>
              <a:t> </a:t>
            </a:r>
            <a:r>
              <a:rPr lang="en-US" altLang="ko-KR" dirty="0" smtClean="0"/>
              <a:t>  </a:t>
            </a:r>
            <a:r>
              <a:rPr lang="en-US" altLang="ko-KR" sz="1300" dirty="0" smtClean="0">
                <a:solidFill>
                  <a:srgbClr val="014099"/>
                </a:solidFill>
              </a:rPr>
              <a:t>(</a:t>
            </a:r>
            <a:r>
              <a:rPr lang="ko-KR" altLang="en-US" sz="1300" dirty="0" err="1" smtClean="0">
                <a:solidFill>
                  <a:srgbClr val="014099"/>
                </a:solidFill>
              </a:rPr>
              <a:t>수상이력</a:t>
            </a:r>
            <a:r>
              <a:rPr lang="en-US" altLang="ko-KR" sz="1300" dirty="0" smtClean="0">
                <a:solidFill>
                  <a:srgbClr val="014099"/>
                </a:solidFill>
              </a:rPr>
              <a:t>, </a:t>
            </a:r>
            <a:r>
              <a:rPr lang="ko-KR" altLang="en-US" sz="1300" dirty="0" smtClean="0">
                <a:solidFill>
                  <a:srgbClr val="014099"/>
                </a:solidFill>
              </a:rPr>
              <a:t>특허</a:t>
            </a:r>
            <a:r>
              <a:rPr lang="en-US" altLang="ko-KR" sz="1300" dirty="0">
                <a:solidFill>
                  <a:srgbClr val="014099"/>
                </a:solidFill>
              </a:rPr>
              <a:t>/</a:t>
            </a:r>
            <a:r>
              <a:rPr lang="ko-KR" altLang="en-US" sz="1300" dirty="0" smtClean="0">
                <a:solidFill>
                  <a:srgbClr val="014099"/>
                </a:solidFill>
              </a:rPr>
              <a:t>실용신안 </a:t>
            </a:r>
            <a:r>
              <a:rPr lang="ko-KR" altLang="en-US" sz="1300" dirty="0" err="1" smtClean="0">
                <a:solidFill>
                  <a:srgbClr val="014099"/>
                </a:solidFill>
              </a:rPr>
              <a:t>등록현황</a:t>
            </a:r>
            <a:r>
              <a:rPr lang="en-US" altLang="ko-KR" sz="1300" dirty="0" smtClean="0">
                <a:solidFill>
                  <a:srgbClr val="014099"/>
                </a:solidFill>
              </a:rPr>
              <a:t>)</a:t>
            </a:r>
            <a:endParaRPr lang="en-US" altLang="ko-KR" sz="1300" dirty="0">
              <a:solidFill>
                <a:srgbClr val="014099"/>
              </a:solidFill>
            </a:endParaRPr>
          </a:p>
          <a:p>
            <a:pPr>
              <a:spcBef>
                <a:spcPts val="1200"/>
              </a:spcBef>
            </a:pPr>
            <a:r>
              <a:rPr lang="en-US" altLang="ko-KR" dirty="0"/>
              <a:t>2. </a:t>
            </a:r>
            <a:r>
              <a:rPr lang="ko-KR" altLang="en-US" dirty="0" err="1" smtClean="0"/>
              <a:t>별첨자료</a:t>
            </a:r>
            <a:r>
              <a:rPr lang="ko-KR" altLang="en-US" dirty="0" smtClean="0"/>
              <a:t> </a:t>
            </a:r>
            <a:r>
              <a:rPr lang="en-US" altLang="ko-KR" sz="1300" dirty="0">
                <a:solidFill>
                  <a:srgbClr val="014099"/>
                </a:solidFill>
              </a:rPr>
              <a:t>(*</a:t>
            </a:r>
            <a:r>
              <a:rPr lang="ko-KR" altLang="en-US" sz="1300" dirty="0" err="1">
                <a:solidFill>
                  <a:srgbClr val="014099"/>
                </a:solidFill>
              </a:rPr>
              <a:t>협력사</a:t>
            </a:r>
            <a:r>
              <a:rPr lang="ko-KR" altLang="en-US" sz="1300" dirty="0">
                <a:solidFill>
                  <a:srgbClr val="014099"/>
                </a:solidFill>
              </a:rPr>
              <a:t> </a:t>
            </a:r>
            <a:r>
              <a:rPr lang="ko-KR" altLang="en-US" sz="1300" dirty="0" err="1">
                <a:solidFill>
                  <a:srgbClr val="014099"/>
                </a:solidFill>
              </a:rPr>
              <a:t>자유첨부</a:t>
            </a:r>
            <a:r>
              <a:rPr lang="en-US" altLang="ko-KR" sz="1300" dirty="0" smtClean="0">
                <a:solidFill>
                  <a:srgbClr val="014099"/>
                </a:solidFill>
              </a:rPr>
              <a:t>)</a:t>
            </a:r>
          </a:p>
          <a:p>
            <a:pPr>
              <a:spcBef>
                <a:spcPts val="1200"/>
              </a:spcBef>
            </a:pPr>
            <a:r>
              <a:rPr lang="en-US" altLang="ko-KR" dirty="0" smtClean="0"/>
              <a:t>3. </a:t>
            </a:r>
            <a:r>
              <a:rPr lang="ko-KR" altLang="en-US" dirty="0"/>
              <a:t>기술 세미나 참가 </a:t>
            </a:r>
            <a:r>
              <a:rPr lang="ko-KR" altLang="en-US" dirty="0" smtClean="0"/>
              <a:t>신청서</a:t>
            </a:r>
            <a:endParaRPr lang="en-US" altLang="ko-KR" dirty="0" smtClean="0"/>
          </a:p>
          <a:p>
            <a:pPr>
              <a:lnSpc>
                <a:spcPts val="1700"/>
              </a:lnSpc>
              <a:spcBef>
                <a:spcPts val="0"/>
              </a:spcBef>
            </a:pPr>
            <a:r>
              <a:rPr lang="en-US" altLang="ko-KR" sz="1300" spc="-80" dirty="0" smtClean="0"/>
              <a:t>     </a:t>
            </a:r>
            <a:r>
              <a:rPr lang="en-US" altLang="ko-KR" sz="1300" spc="-80" dirty="0" smtClean="0">
                <a:solidFill>
                  <a:srgbClr val="014099"/>
                </a:solidFill>
              </a:rPr>
              <a:t>(*</a:t>
            </a:r>
            <a:r>
              <a:rPr lang="ko-KR" altLang="en-US" sz="1300" spc="-80" dirty="0" smtClean="0">
                <a:solidFill>
                  <a:srgbClr val="014099"/>
                </a:solidFill>
              </a:rPr>
              <a:t>기술 세미나 강좌를 개설 </a:t>
            </a:r>
            <a:r>
              <a:rPr lang="en-US" altLang="ko-KR" sz="1300" spc="-80" dirty="0" smtClean="0">
                <a:solidFill>
                  <a:srgbClr val="014099"/>
                </a:solidFill>
              </a:rPr>
              <a:t>&amp; </a:t>
            </a:r>
            <a:r>
              <a:rPr lang="ko-KR" altLang="en-US" sz="1300" spc="-80" dirty="0" smtClean="0">
                <a:solidFill>
                  <a:srgbClr val="014099"/>
                </a:solidFill>
              </a:rPr>
              <a:t>진행을 희망하는</a:t>
            </a:r>
            <a:endParaRPr lang="en-US" altLang="ko-KR" sz="1300" spc="-80" dirty="0" smtClean="0">
              <a:solidFill>
                <a:srgbClr val="014099"/>
              </a:solidFill>
            </a:endParaRPr>
          </a:p>
          <a:p>
            <a:pPr>
              <a:lnSpc>
                <a:spcPts val="1700"/>
              </a:lnSpc>
              <a:spcBef>
                <a:spcPts val="0"/>
              </a:spcBef>
            </a:pPr>
            <a:r>
              <a:rPr lang="en-US" altLang="ko-KR" sz="1300" spc="-80" dirty="0">
                <a:solidFill>
                  <a:srgbClr val="014099"/>
                </a:solidFill>
              </a:rPr>
              <a:t> </a:t>
            </a:r>
            <a:r>
              <a:rPr lang="en-US" altLang="ko-KR" sz="1300" spc="-80" dirty="0" smtClean="0">
                <a:solidFill>
                  <a:srgbClr val="014099"/>
                </a:solidFill>
              </a:rPr>
              <a:t>     </a:t>
            </a:r>
            <a:r>
              <a:rPr lang="ko-KR" altLang="en-US" sz="1300" spc="-80" dirty="0" smtClean="0">
                <a:solidFill>
                  <a:srgbClr val="014099"/>
                </a:solidFill>
              </a:rPr>
              <a:t> </a:t>
            </a:r>
            <a:r>
              <a:rPr lang="ko-KR" altLang="en-US" sz="1300" spc="-80" dirty="0" err="1" smtClean="0">
                <a:solidFill>
                  <a:srgbClr val="014099"/>
                </a:solidFill>
              </a:rPr>
              <a:t>협력사</a:t>
            </a:r>
            <a:r>
              <a:rPr lang="ko-KR" altLang="en-US" sz="1300" spc="-80" dirty="0" smtClean="0">
                <a:solidFill>
                  <a:srgbClr val="014099"/>
                </a:solidFill>
              </a:rPr>
              <a:t> 限</a:t>
            </a:r>
            <a:r>
              <a:rPr lang="en-US" altLang="ko-KR" sz="1300" spc="-80" dirty="0" smtClean="0">
                <a:solidFill>
                  <a:srgbClr val="014099"/>
                </a:solidFill>
              </a:rPr>
              <a:t> </a:t>
            </a:r>
            <a:r>
              <a:rPr lang="ko-KR" altLang="en-US" sz="1300" spc="-80" dirty="0" smtClean="0">
                <a:solidFill>
                  <a:srgbClr val="014099"/>
                </a:solidFill>
              </a:rPr>
              <a:t>작성 요망</a:t>
            </a:r>
            <a:r>
              <a:rPr lang="en-US" altLang="ko-KR" sz="1300" spc="-80" dirty="0" smtClean="0">
                <a:solidFill>
                  <a:srgbClr val="014099"/>
                </a:solidFill>
              </a:rPr>
              <a:t>)</a:t>
            </a:r>
          </a:p>
        </p:txBody>
      </p:sp>
      <p:grpSp>
        <p:nvGrpSpPr>
          <p:cNvPr id="13" name="Group 48"/>
          <p:cNvGrpSpPr/>
          <p:nvPr/>
        </p:nvGrpSpPr>
        <p:grpSpPr bwMode="gray">
          <a:xfrm>
            <a:off x="5258389" y="4229683"/>
            <a:ext cx="3492419" cy="360000"/>
            <a:chOff x="5954307" y="1447799"/>
            <a:chExt cx="2353915" cy="404715"/>
          </a:xfrm>
        </p:grpSpPr>
        <p:sp>
          <p:nvSpPr>
            <p:cNvPr id="14" name="Text Box 45"/>
            <p:cNvSpPr txBox="1">
              <a:spLocks noChangeArrowheads="1"/>
            </p:cNvSpPr>
            <p:nvPr/>
          </p:nvSpPr>
          <p:spPr bwMode="gray">
            <a:xfrm>
              <a:off x="5954307" y="1447799"/>
              <a:ext cx="2353634" cy="404715"/>
            </a:xfrm>
            <a:prstGeom prst="snip1Rect">
              <a:avLst>
                <a:gd name="adj" fmla="val 50000"/>
              </a:avLst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bg2">
                  <a:alpha val="50000"/>
                </a:schemeClr>
              </a:prstShdw>
            </a:effectLst>
          </p:spPr>
          <p:txBody>
            <a:bodyPr wrap="square" lIns="0" tIns="0" rIns="0" bIns="0">
              <a:spAutoFit/>
            </a:bodyPr>
            <a:lstStyle/>
            <a:p>
              <a:pPr algn="ctr"/>
              <a:endParaRPr lang="en-US" b="0" dirty="0">
                <a:solidFill>
                  <a:srgbClr val="FFFFFF"/>
                </a:solidFill>
                <a:latin typeface="현대하모니 M" pitchFamily="18" charset="-127"/>
                <a:ea typeface="현대하모니 M" pitchFamily="18" charset="-127"/>
                <a:cs typeface="Arial" charset="0"/>
              </a:endParaRPr>
            </a:p>
          </p:txBody>
        </p:sp>
        <p:sp>
          <p:nvSpPr>
            <p:cNvPr id="15" name="Right Triangle 38"/>
            <p:cNvSpPr/>
            <p:nvPr/>
          </p:nvSpPr>
          <p:spPr bwMode="gray">
            <a:xfrm>
              <a:off x="8191140" y="1447799"/>
              <a:ext cx="117082" cy="202358"/>
            </a:xfrm>
            <a:prstGeom prst="rtTriangl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dirty="0">
                <a:solidFill>
                  <a:prstClr val="white"/>
                </a:solidFill>
                <a:latin typeface="현대하모니 M" pitchFamily="18" charset="-127"/>
                <a:ea typeface="현대하모니 M" pitchFamily="18" charset="-127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5258395" y="2060128"/>
            <a:ext cx="3492000" cy="360000"/>
            <a:chOff x="5207588" y="2012442"/>
            <a:chExt cx="3797708" cy="504275"/>
          </a:xfrm>
        </p:grpSpPr>
        <p:grpSp>
          <p:nvGrpSpPr>
            <p:cNvPr id="22" name="Group 52"/>
            <p:cNvGrpSpPr/>
            <p:nvPr/>
          </p:nvGrpSpPr>
          <p:grpSpPr bwMode="gray">
            <a:xfrm>
              <a:off x="5212317" y="2012442"/>
              <a:ext cx="3792979" cy="504275"/>
              <a:chOff x="3361566" y="3806165"/>
              <a:chExt cx="2473713" cy="400692"/>
            </a:xfrm>
          </p:grpSpPr>
          <p:sp>
            <p:nvSpPr>
              <p:cNvPr id="24" name="Text Box 45"/>
              <p:cNvSpPr txBox="1">
                <a:spLocks noChangeArrowheads="1"/>
              </p:cNvSpPr>
              <p:nvPr/>
            </p:nvSpPr>
            <p:spPr bwMode="gray">
              <a:xfrm>
                <a:off x="3361566" y="3809999"/>
                <a:ext cx="2473713" cy="396858"/>
              </a:xfrm>
              <a:prstGeom prst="snip1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bg2">
                    <a:alpha val="50000"/>
                  </a:schemeClr>
                </a:prstShdw>
              </a:effectLst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endParaRPr lang="en-US" b="0" dirty="0">
                  <a:solidFill>
                    <a:srgbClr val="FFFFFF"/>
                  </a:solidFill>
                  <a:latin typeface="현대하모니 M" pitchFamily="18" charset="-127"/>
                  <a:ea typeface="현대하모니 M" pitchFamily="18" charset="-127"/>
                  <a:cs typeface="Arial" charset="0"/>
                </a:endParaRPr>
              </a:p>
            </p:txBody>
          </p:sp>
          <p:sp>
            <p:nvSpPr>
              <p:cNvPr id="25" name="Right Triangle 41"/>
              <p:cNvSpPr/>
              <p:nvPr/>
            </p:nvSpPr>
            <p:spPr bwMode="gray">
              <a:xfrm>
                <a:off x="5711915" y="3806165"/>
                <a:ext cx="123364" cy="192873"/>
              </a:xfrm>
              <a:prstGeom prst="rtTriangle">
                <a:avLst/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50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 dirty="0">
                  <a:solidFill>
                    <a:prstClr val="white"/>
                  </a:solidFill>
                  <a:latin typeface="현대하모니 M" pitchFamily="18" charset="-127"/>
                  <a:ea typeface="현대하모니 M" pitchFamily="18" charset="-127"/>
                </a:endParaRPr>
              </a:p>
            </p:txBody>
          </p:sp>
        </p:grpSp>
        <p:sp>
          <p:nvSpPr>
            <p:cNvPr id="23" name="내용 개체 틀 1"/>
            <p:cNvSpPr txBox="1">
              <a:spLocks/>
            </p:cNvSpPr>
            <p:nvPr/>
          </p:nvSpPr>
          <p:spPr bwMode="auto">
            <a:xfrm>
              <a:off x="5207588" y="2071557"/>
              <a:ext cx="3684908" cy="3822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341311" indent="-342898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1359" indent="-285749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406" indent="-228599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604" indent="-228599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5801" indent="-228599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85" indent="-228599" algn="l" defTabSz="914395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83" indent="-228599" algn="l" defTabSz="914395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80" indent="-228599" algn="l" defTabSz="914395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77" indent="-228599" algn="l" defTabSz="914395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ko-KR" sz="1800" b="1" dirty="0" smtClean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Ⅱ.</a:t>
              </a:r>
              <a:r>
                <a:rPr lang="ko-KR" altLang="en-US" sz="1800" b="1" dirty="0" err="1" smtClean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심사항목</a:t>
              </a:r>
              <a:endParaRPr lang="en-US" altLang="ko-KR" sz="1800" b="1" dirty="0" smtClean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내용 개체 틀 1"/>
          <p:cNvSpPr txBox="1">
            <a:spLocks/>
          </p:cNvSpPr>
          <p:nvPr/>
        </p:nvSpPr>
        <p:spPr bwMode="auto">
          <a:xfrm>
            <a:off x="5258388" y="4267134"/>
            <a:ext cx="2785868" cy="28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indent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>
                <a:latin typeface="+mj-ea"/>
                <a:ea typeface="+mj-ea"/>
                <a:cs typeface="Arial" panose="020B0604020202020204" pitchFamily="34" charset="0"/>
              </a:defRPr>
            </a:lvl1pPr>
            <a:lvl2pPr marL="741359" indent="-28574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/>
            </a:lvl2pPr>
            <a:lvl3pPr marL="1141406" indent="-22859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/>
            </a:lvl3pPr>
            <a:lvl4pPr marL="1598604" indent="-22859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/>
            </a:lvl4pPr>
            <a:lvl5pPr marL="2055801" indent="-22859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/>
            </a:lvl5pPr>
            <a:lvl6pPr marL="2514585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783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8980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177" indent="-228599" defTabSz="914395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ko-KR" sz="1800" b="1" dirty="0">
                <a:solidFill>
                  <a:schemeClr val="bg1"/>
                </a:solidFill>
              </a:rPr>
              <a:t>Ⅲ. </a:t>
            </a:r>
            <a:r>
              <a:rPr lang="ko-KR" altLang="en-US" sz="1800" b="1" dirty="0" smtClean="0">
                <a:solidFill>
                  <a:schemeClr val="bg1"/>
                </a:solidFill>
              </a:rPr>
              <a:t>기타</a:t>
            </a:r>
            <a:endParaRPr lang="en-US" altLang="ko-KR" sz="1800" b="1" dirty="0">
              <a:solidFill>
                <a:schemeClr val="bg1"/>
              </a:solidFill>
            </a:endParaRPr>
          </a:p>
        </p:txBody>
      </p:sp>
      <p:sp>
        <p:nvSpPr>
          <p:cNvPr id="27" name="Line 13"/>
          <p:cNvSpPr>
            <a:spLocks noChangeShapeType="1"/>
          </p:cNvSpPr>
          <p:nvPr/>
        </p:nvSpPr>
        <p:spPr bwMode="auto">
          <a:xfrm>
            <a:off x="1183080" y="2390972"/>
            <a:ext cx="0" cy="1548055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b="0" dirty="0">
              <a:solidFill>
                <a:prstClr val="black"/>
              </a:solidFill>
              <a:latin typeface="현대하모니 M" pitchFamily="18" charset="-127"/>
              <a:ea typeface="현대하모니 M" pitchFamily="18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1030173" y="2070092"/>
            <a:ext cx="3492001" cy="360000"/>
            <a:chOff x="979374" y="2022682"/>
            <a:chExt cx="3780475" cy="507058"/>
          </a:xfrm>
        </p:grpSpPr>
        <p:grpSp>
          <p:nvGrpSpPr>
            <p:cNvPr id="17" name="Group 44"/>
            <p:cNvGrpSpPr/>
            <p:nvPr/>
          </p:nvGrpSpPr>
          <p:grpSpPr bwMode="gray">
            <a:xfrm>
              <a:off x="982971" y="2022682"/>
              <a:ext cx="3776878" cy="507058"/>
              <a:chOff x="714124" y="1486565"/>
              <a:chExt cx="2450593" cy="353636"/>
            </a:xfrm>
          </p:grpSpPr>
          <p:sp>
            <p:nvSpPr>
              <p:cNvPr id="19" name="Text Box 45"/>
              <p:cNvSpPr txBox="1">
                <a:spLocks noChangeArrowheads="1"/>
              </p:cNvSpPr>
              <p:nvPr/>
            </p:nvSpPr>
            <p:spPr bwMode="gray">
              <a:xfrm>
                <a:off x="714124" y="1488697"/>
                <a:ext cx="2450592" cy="351504"/>
              </a:xfrm>
              <a:prstGeom prst="snip1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bg2">
                    <a:alpha val="50000"/>
                  </a:schemeClr>
                </a:prstShdw>
              </a:effectLst>
            </p:spPr>
            <p:txBody>
              <a:bodyPr wrap="square" lIns="0" tIns="0" rIns="0" bIns="0" anchor="b">
                <a:spAutoFit/>
              </a:bodyPr>
              <a:lstStyle/>
              <a:p>
                <a:pPr algn="ctr"/>
                <a:endParaRPr lang="en-US" b="0" dirty="0">
                  <a:solidFill>
                    <a:srgbClr val="FFFFFF"/>
                  </a:solidFill>
                  <a:latin typeface="현대하모니 M" pitchFamily="18" charset="-127"/>
                  <a:ea typeface="현대하모니 M" pitchFamily="18" charset="-127"/>
                  <a:cs typeface="Arial" charset="0"/>
                </a:endParaRPr>
              </a:p>
            </p:txBody>
          </p:sp>
          <p:sp>
            <p:nvSpPr>
              <p:cNvPr id="20" name="Right Triangle 37"/>
              <p:cNvSpPr/>
              <p:nvPr/>
            </p:nvSpPr>
            <p:spPr bwMode="gray">
              <a:xfrm>
                <a:off x="3038804" y="1486565"/>
                <a:ext cx="125913" cy="175126"/>
              </a:xfrm>
              <a:prstGeom prst="rtTriangle">
                <a:avLst/>
              </a:prstGeom>
              <a:gradFill flip="none" rotWithShape="1">
                <a:gsLst>
                  <a:gs pos="0">
                    <a:srgbClr val="8FF6F9"/>
                  </a:gs>
                  <a:gs pos="50000">
                    <a:srgbClr val="CBF7FD"/>
                  </a:gs>
                  <a:gs pos="100000">
                    <a:srgbClr val="D5FDFF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 dirty="0">
                  <a:solidFill>
                    <a:prstClr val="white"/>
                  </a:solidFill>
                  <a:latin typeface="현대하모니 M" pitchFamily="18" charset="-127"/>
                  <a:ea typeface="현대하모니 M" pitchFamily="18" charset="-127"/>
                </a:endParaRPr>
              </a:p>
            </p:txBody>
          </p:sp>
        </p:grpSp>
        <p:sp>
          <p:nvSpPr>
            <p:cNvPr id="18" name="내용 개체 틀 1"/>
            <p:cNvSpPr txBox="1">
              <a:spLocks/>
            </p:cNvSpPr>
            <p:nvPr/>
          </p:nvSpPr>
          <p:spPr bwMode="auto">
            <a:xfrm>
              <a:off x="979374" y="2094943"/>
              <a:ext cx="3124846" cy="353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341311" indent="-342898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1359" indent="-285749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406" indent="-228599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604" indent="-228599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5801" indent="-228599" algn="l" rtl="0" eaLnBrk="0" fontAlgn="base" latinLnBrk="1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85" indent="-228599" algn="l" defTabSz="914395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83" indent="-228599" algn="l" defTabSz="914395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80" indent="-228599" algn="l" defTabSz="914395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77" indent="-228599" algn="l" defTabSz="914395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ko-KR" sz="18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Ⅰ. </a:t>
              </a:r>
              <a:r>
                <a:rPr lang="ko-KR" altLang="en-US" sz="18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제안 기술</a:t>
              </a:r>
              <a:r>
                <a:rPr lang="en-US" altLang="ko-KR" sz="18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/</a:t>
              </a:r>
              <a:r>
                <a:rPr lang="ko-KR" altLang="en-US" sz="18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제품 정보</a:t>
              </a:r>
              <a:endParaRPr lang="en-US" altLang="ko-KR" sz="1800" b="1" dirty="0" smtClean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893547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제목 1"/>
          <p:cNvSpPr>
            <a:spLocks noGrp="1"/>
          </p:cNvSpPr>
          <p:nvPr>
            <p:ph type="title"/>
          </p:nvPr>
        </p:nvSpPr>
        <p:spPr bwMode="auto">
          <a:xfrm>
            <a:off x="128588" y="12700"/>
            <a:ext cx="9504362" cy="549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ko-KR" altLang="en-US" sz="2000" spc="-15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 </a:t>
            </a:r>
            <a:r>
              <a:rPr lang="ko-KR" altLang="en-US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 </a:t>
            </a:r>
            <a:r>
              <a:rPr lang="ko-KR" altLang="en-US" sz="2000" spc="-150" dirty="0" err="1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전시참가</a:t>
            </a:r>
            <a:r>
              <a:rPr lang="ko-KR" altLang="en-US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 제안서 작성 양식 </a:t>
            </a:r>
            <a:r>
              <a:rPr lang="en-US" altLang="ko-KR" sz="2000" spc="-15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-</a:t>
            </a:r>
            <a:r>
              <a:rPr lang="en-US" altLang="ko-KR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 Ⅰ. </a:t>
            </a:r>
            <a:r>
              <a:rPr lang="ko-KR" altLang="en-US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제안 기술</a:t>
            </a:r>
            <a:r>
              <a:rPr lang="en-US" altLang="ko-KR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/</a:t>
            </a:r>
            <a:r>
              <a:rPr lang="ko-KR" altLang="en-US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제품 정보</a:t>
            </a:r>
            <a:endParaRPr sz="2000" spc="-150" dirty="0"/>
          </a:p>
        </p:txBody>
      </p:sp>
      <p:grpSp>
        <p:nvGrpSpPr>
          <p:cNvPr id="3" name="그룹 20"/>
          <p:cNvGrpSpPr>
            <a:grpSpLocks/>
          </p:cNvGrpSpPr>
          <p:nvPr/>
        </p:nvGrpSpPr>
        <p:grpSpPr bwMode="auto">
          <a:xfrm>
            <a:off x="340994" y="890816"/>
            <a:ext cx="2881333" cy="338554"/>
            <a:chOff x="514302" y="1086437"/>
            <a:chExt cx="2881175" cy="338046"/>
          </a:xfrm>
        </p:grpSpPr>
        <p:sp>
          <p:nvSpPr>
            <p:cNvPr id="4" name="TextBox 3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1. </a:t>
              </a:r>
              <a:r>
                <a:rPr lang="ko-KR" altLang="en-US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기술</a:t>
              </a:r>
              <a:r>
                <a:rPr lang="en-US" altLang="ko-KR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/</a:t>
              </a:r>
              <a:r>
                <a:rPr lang="ko-KR" altLang="en-US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제품 </a:t>
              </a: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개요</a:t>
              </a:r>
            </a:p>
          </p:txBody>
        </p:sp>
        <p:sp>
          <p:nvSpPr>
            <p:cNvPr id="7" name="직사각형 6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그룹 20"/>
          <p:cNvGrpSpPr>
            <a:grpSpLocks/>
          </p:cNvGrpSpPr>
          <p:nvPr/>
        </p:nvGrpSpPr>
        <p:grpSpPr bwMode="auto">
          <a:xfrm>
            <a:off x="340993" y="3385869"/>
            <a:ext cx="2881333" cy="338554"/>
            <a:chOff x="514302" y="1086437"/>
            <a:chExt cx="2881175" cy="338046"/>
          </a:xfrm>
        </p:grpSpPr>
        <p:sp>
          <p:nvSpPr>
            <p:cNvPr id="13" name="TextBox 12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2. </a:t>
              </a:r>
              <a:r>
                <a:rPr lang="ko-KR" altLang="en-US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배경 </a:t>
              </a: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및 필요성 </a:t>
              </a:r>
            </a:p>
          </p:txBody>
        </p:sp>
        <p:sp>
          <p:nvSpPr>
            <p:cNvPr id="14" name="직사각형 13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직사각형 14"/>
          <p:cNvSpPr/>
          <p:nvPr/>
        </p:nvSpPr>
        <p:spPr>
          <a:xfrm>
            <a:off x="607562" y="1315352"/>
            <a:ext cx="6136986" cy="390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제안 </a:t>
            </a:r>
            <a:r>
              <a:rPr kumimoji="1" lang="ko-KR" altLang="en-US" sz="1400" kern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아이템에 대한 개괄적 소개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(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구성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원리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용도 등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607562" y="3886032"/>
            <a:ext cx="613698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제안하는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기술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제품의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추진 배경 및 계기</a:t>
            </a:r>
            <a:r>
              <a:rPr kumimoji="1" lang="en-US" altLang="ko-KR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목적 설명</a:t>
            </a:r>
            <a:endParaRPr kumimoji="1" lang="en-US" altLang="ko-KR" sz="1400" b="0" i="0" u="none" strike="noStrike" kern="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itchFamily="50" charset="-127"/>
                <a:ea typeface="맑은 고딕" panose="020B0503020000020004" pitchFamily="50" charset="-127"/>
              </a:rPr>
              <a:t>기존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기술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/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제품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anose="020B0503020000020004" pitchFamily="50" charset="-127"/>
                <a:cs typeface="+mn-cs"/>
              </a:rPr>
              <a:t>현황 및 문제점 </a:t>
            </a:r>
            <a:endParaRPr kumimoji="1" lang="en-US" altLang="ko-KR" sz="1400" b="0" i="0" u="none" strike="noStrike" kern="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맑은 고딕" pitchFamily="50" charset="-127"/>
              <a:ea typeface="맑은 고딕" panose="020B0503020000020004" pitchFamily="50" charset="-127"/>
              <a:cs typeface="+mn-cs"/>
            </a:endParaRPr>
          </a:p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제안하는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기술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제품의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필요성 등</a:t>
            </a:r>
            <a:endParaRPr kumimoji="1" lang="en-US" altLang="ko-KR" sz="1400" b="0" i="0" u="none" strike="noStrike" kern="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612071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제목 1"/>
          <p:cNvSpPr>
            <a:spLocks noGrp="1"/>
          </p:cNvSpPr>
          <p:nvPr>
            <p:ph type="title"/>
          </p:nvPr>
        </p:nvSpPr>
        <p:spPr bwMode="auto">
          <a:xfrm>
            <a:off x="128588" y="12700"/>
            <a:ext cx="9504362" cy="549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ko-KR" altLang="en-US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  </a:t>
            </a:r>
            <a:r>
              <a:rPr lang="ko-KR" altLang="en-US" sz="2000" spc="-150" dirty="0" err="1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전시참가</a:t>
            </a:r>
            <a:r>
              <a:rPr lang="ko-KR" altLang="en-US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 제안서 작성 양식 </a:t>
            </a:r>
            <a:r>
              <a:rPr lang="en-US" altLang="ko-KR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- Ⅱ. </a:t>
            </a:r>
            <a:r>
              <a:rPr lang="ko-KR" altLang="en-US" sz="2000" spc="-150" dirty="0" err="1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심사항목</a:t>
            </a:r>
            <a:endParaRPr lang="ko-KR" altLang="en-US" sz="2000" spc="-150" dirty="0">
              <a:solidFill>
                <a:sysClr val="windowText" lastClr="000000"/>
              </a:solidFill>
              <a:sym typeface="Wingdings" panose="05000000000000000000" pitchFamily="2" charset="2"/>
            </a:endParaRPr>
          </a:p>
        </p:txBody>
      </p:sp>
      <p:grpSp>
        <p:nvGrpSpPr>
          <p:cNvPr id="3" name="그룹 20"/>
          <p:cNvGrpSpPr>
            <a:grpSpLocks/>
          </p:cNvGrpSpPr>
          <p:nvPr/>
        </p:nvGrpSpPr>
        <p:grpSpPr bwMode="auto">
          <a:xfrm>
            <a:off x="340994" y="890816"/>
            <a:ext cx="2881333" cy="338554"/>
            <a:chOff x="514302" y="1086437"/>
            <a:chExt cx="2881175" cy="338046"/>
          </a:xfrm>
        </p:grpSpPr>
        <p:sp>
          <p:nvSpPr>
            <p:cNvPr id="4" name="TextBox 3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1. </a:t>
              </a:r>
              <a:r>
                <a:rPr lang="ko-KR" altLang="en-US" sz="1600" b="1" kern="0" spc="-150" dirty="0" err="1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효과성</a:t>
              </a:r>
              <a:endParaRPr lang="ko-KR" altLang="en-US" sz="1600" b="1" kern="0" spc="-15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그룹 20"/>
          <p:cNvGrpSpPr>
            <a:grpSpLocks/>
          </p:cNvGrpSpPr>
          <p:nvPr/>
        </p:nvGrpSpPr>
        <p:grpSpPr bwMode="auto">
          <a:xfrm>
            <a:off x="340993" y="3944669"/>
            <a:ext cx="3506388" cy="338554"/>
            <a:chOff x="514302" y="1086437"/>
            <a:chExt cx="3506196" cy="338046"/>
          </a:xfrm>
        </p:grpSpPr>
        <p:sp>
          <p:nvSpPr>
            <p:cNvPr id="13" name="TextBox 12"/>
            <p:cNvSpPr txBox="1"/>
            <p:nvPr/>
          </p:nvSpPr>
          <p:spPr>
            <a:xfrm>
              <a:off x="514302" y="1086437"/>
              <a:ext cx="3506196" cy="3380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2. </a:t>
              </a:r>
              <a:r>
                <a:rPr lang="ko-KR" altLang="en-US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범용성</a:t>
              </a:r>
              <a:endParaRPr lang="ko-KR" altLang="en-US" sz="1600" i="1" kern="0" spc="-150" dirty="0">
                <a:solidFill>
                  <a:srgbClr val="014099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직사각형 14"/>
          <p:cNvSpPr/>
          <p:nvPr/>
        </p:nvSpPr>
        <p:spPr>
          <a:xfrm>
            <a:off x="607562" y="1315352"/>
            <a:ext cx="9146038" cy="2531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lvl="0" indent="-180975" algn="just" defTabSz="912813" fontAlgn="base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해당되는 부문의 기대되는 </a:t>
            </a:r>
            <a:r>
              <a:rPr kumimoji="1" lang="ko-KR" altLang="en-US" sz="1400" kern="0" dirty="0" err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효과성이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 뚜렷하고 기술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/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산업을 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선도하는 측면에서 기술</a:t>
            </a:r>
            <a:endParaRPr kumimoji="1" lang="en-US" altLang="ko-KR" sz="1400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</a:endParaRPr>
          </a:p>
          <a:p>
            <a:pPr lvl="0" algn="just" defTabSz="912813" fontAlgn="base">
              <a:lnSpc>
                <a:spcPct val="160000"/>
              </a:lnSpc>
              <a:defRPr/>
            </a:pP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  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 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-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부문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: 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[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원가절감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], [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안전기술강화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], [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스마트 현장관리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], 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[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품질향상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], [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친환경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], [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건설 자동화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], [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미래기술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/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주거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] 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등</a:t>
            </a:r>
            <a:endParaRPr kumimoji="1" lang="en-US" altLang="ko-KR" sz="1400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</a:endParaRPr>
          </a:p>
          <a:p>
            <a:pPr lvl="0" algn="just" defTabSz="912813" fontAlgn="base">
              <a:lnSpc>
                <a:spcPct val="160000"/>
              </a:lnSpc>
              <a:defRPr/>
            </a:pP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             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※ 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부문 제한 없음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.</a:t>
            </a:r>
          </a:p>
          <a:p>
            <a:pPr lvl="0" algn="just" defTabSz="912813" fontAlgn="base">
              <a:lnSpc>
                <a:spcPct val="160000"/>
              </a:lnSpc>
              <a:defRPr/>
            </a:pPr>
            <a:endParaRPr kumimoji="1" lang="ko-KR" altLang="en-US" sz="5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</a:endParaRPr>
          </a:p>
          <a:p>
            <a:pPr marR="0" lvl="0" algn="just" defTabSz="912813" rtl="0" eaLnBrk="1" fontAlgn="base" latinLnBrk="1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Ex) [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원가절감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 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부문에 대한 기술</a:t>
            </a:r>
            <a:endParaRPr kumimoji="1" lang="en-US" altLang="ko-KR" sz="1400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R="0" lvl="0" algn="just" defTabSz="912813" rtl="0" eaLnBrk="1" fontAlgn="base" latinLnBrk="1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- 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기대되는 원가절감 기여도 기술 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기존 또는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1" lang="ko-KR" altLang="en-US" sz="1400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경쟁기술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제품과 가격 비교 포함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R="0" lvl="0" algn="just" defTabSz="912813" rtl="0" eaLnBrk="1" fontAlgn="base" latinLnBrk="1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- 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</a:t>
            </a:r>
            <a:r>
              <a:rPr kumimoji="1" lang="ko-KR" altLang="en-US" sz="1400" b="0" i="0" u="none" strike="noStrike" kern="0" cap="none" spc="0" normalizeH="0" baseline="0" noProof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가절감의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일회성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연속성에 대한 부연</a:t>
            </a:r>
            <a:endParaRPr kumimoji="1" lang="en-US" altLang="ko-KR" sz="1400" b="0" i="0" u="none" strike="noStrike" kern="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R="0" lvl="0" algn="just" defTabSz="912813" rtl="0" eaLnBrk="1" fontAlgn="base" latinLnBrk="1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- 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직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간접적 원가절감 가능성에 대해 모두 기술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07562" y="4444832"/>
            <a:ext cx="613698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적용 가능한 공정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부문에 대해 기술 및 </a:t>
            </a:r>
            <a:r>
              <a:rPr kumimoji="1" lang="ko-KR" altLang="en-US" sz="1400" b="0" i="0" u="none" strike="noStrike" kern="0" cap="none" spc="0" normalizeH="0" baseline="0" noProof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타부문과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시너지 </a:t>
            </a:r>
            <a:r>
              <a:rPr kumimoji="1" lang="ko-KR" altLang="en-US" sz="1400" b="0" i="0" u="none" strike="noStrike" kern="0" cap="none" spc="0" normalizeH="0" baseline="0" noProof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제고측면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기술</a:t>
            </a:r>
            <a:endParaRPr kumimoji="1" lang="en-US" altLang="ko-KR" sz="1400" b="0" i="0" u="none" strike="noStrike" kern="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sz="1400" b="0" i="0" u="none" strike="noStrike" kern="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66251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제목 1"/>
          <p:cNvSpPr>
            <a:spLocks noGrp="1"/>
          </p:cNvSpPr>
          <p:nvPr>
            <p:ph type="title"/>
          </p:nvPr>
        </p:nvSpPr>
        <p:spPr bwMode="auto">
          <a:xfrm>
            <a:off x="128588" y="12700"/>
            <a:ext cx="9504362" cy="549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ko-KR" altLang="en-US" sz="2000" spc="-15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  </a:t>
            </a:r>
            <a:r>
              <a:rPr lang="ko-KR" altLang="en-US" sz="2000" spc="-150" dirty="0" err="1">
                <a:solidFill>
                  <a:sysClr val="windowText" lastClr="000000"/>
                </a:solidFill>
                <a:sym typeface="Wingdings" panose="05000000000000000000" pitchFamily="2" charset="2"/>
              </a:rPr>
              <a:t>전시참가</a:t>
            </a:r>
            <a:r>
              <a:rPr lang="ko-KR" altLang="en-US" sz="2000" spc="-15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 제안서 작성 양식 </a:t>
            </a:r>
            <a:r>
              <a:rPr lang="en-US" altLang="ko-KR" sz="2000" spc="-15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- Ⅱ. </a:t>
            </a:r>
            <a:r>
              <a:rPr lang="ko-KR" altLang="en-US" sz="2000" spc="-150" dirty="0" err="1">
                <a:solidFill>
                  <a:sysClr val="windowText" lastClr="000000"/>
                </a:solidFill>
                <a:sym typeface="Wingdings" panose="05000000000000000000" pitchFamily="2" charset="2"/>
              </a:rPr>
              <a:t>심사항목</a:t>
            </a:r>
            <a:endParaRPr sz="2000" spc="-150" dirty="0"/>
          </a:p>
        </p:txBody>
      </p:sp>
      <p:grpSp>
        <p:nvGrpSpPr>
          <p:cNvPr id="3" name="그룹 20"/>
          <p:cNvGrpSpPr>
            <a:grpSpLocks/>
          </p:cNvGrpSpPr>
          <p:nvPr/>
        </p:nvGrpSpPr>
        <p:grpSpPr bwMode="auto">
          <a:xfrm>
            <a:off x="340994" y="890816"/>
            <a:ext cx="2881333" cy="338554"/>
            <a:chOff x="514302" y="1086437"/>
            <a:chExt cx="2881175" cy="338046"/>
          </a:xfrm>
        </p:grpSpPr>
        <p:sp>
          <p:nvSpPr>
            <p:cNvPr id="4" name="TextBox 3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3. </a:t>
              </a:r>
              <a:r>
                <a:rPr lang="ko-KR" altLang="en-US" sz="1600" b="1" kern="0" spc="-150" dirty="0" err="1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지속유지성</a:t>
              </a:r>
              <a:endParaRPr lang="ko-KR" altLang="en-US" sz="1600" b="1" kern="0" spc="-15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6" name="그룹 20"/>
          <p:cNvGrpSpPr>
            <a:grpSpLocks/>
          </p:cNvGrpSpPr>
          <p:nvPr/>
        </p:nvGrpSpPr>
        <p:grpSpPr bwMode="auto">
          <a:xfrm>
            <a:off x="340994" y="3546057"/>
            <a:ext cx="2881333" cy="338554"/>
            <a:chOff x="514302" y="1086437"/>
            <a:chExt cx="2881175" cy="338046"/>
          </a:xfrm>
        </p:grpSpPr>
        <p:sp>
          <p:nvSpPr>
            <p:cNvPr id="17" name="TextBox 16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4. </a:t>
              </a:r>
              <a:r>
                <a:rPr lang="ko-KR" altLang="en-US" sz="1600" b="1" kern="0" spc="-150" dirty="0" err="1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적용성</a:t>
              </a:r>
              <a:endParaRPr lang="ko-KR" altLang="en-US" sz="1600" b="1" kern="0" spc="-15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8" name="직사각형 17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607562" y="3970593"/>
            <a:ext cx="6136986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제품의 현실화 및 현업 적용 가능성에 대한 기술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기존 기술 존재 여부</a:t>
            </a:r>
            <a:r>
              <a:rPr kumimoji="1" lang="en-US" altLang="ko-KR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</a:t>
            </a:r>
            <a:r>
              <a:rPr kumimoji="1" lang="ko-KR" altLang="en-US" sz="1400" b="0" i="0" u="none" strike="noStrike" kern="0" cap="none" spc="0" normalizeH="0" baseline="0" noProof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기존기술과의 기술적 차이점</a:t>
            </a:r>
            <a:endParaRPr kumimoji="1" lang="en-US" altLang="ko-KR" sz="1400" b="0" i="0" u="none" strike="noStrike" kern="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 err="1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제안기술</a:t>
            </a:r>
            <a:r>
              <a:rPr kumimoji="1" lang="en-US" altLang="ko-KR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제품에 대한 생산성 확보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수준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등</a:t>
            </a:r>
            <a:endParaRPr kumimoji="1" lang="en-US" altLang="ko-KR" sz="1400" kern="0" dirty="0" smtClean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lvl="0" indent="-180975" algn="just" defTabSz="912813" fontAlgn="base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기술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구현 방향 </a:t>
            </a: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등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07562" y="1278517"/>
            <a:ext cx="613698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400" kern="0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향후 지속적으로 현업에서 활용 및 응용 가능성에 대한 기술</a:t>
            </a:r>
            <a:endParaRPr kumimoji="1" lang="en-US" altLang="ko-KR" sz="1400" b="0" i="0" u="none" strike="noStrike" kern="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180975" marR="0" lvl="0" indent="-180975" algn="just" defTabSz="912813" rtl="0" eaLnBrk="1" fontAlgn="base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sz="1400" b="0" i="0" u="none" strike="noStrike" kern="0" cap="none" spc="0" normalizeH="0" baseline="0" noProof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4736347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제목 1"/>
          <p:cNvSpPr>
            <a:spLocks noGrp="1"/>
          </p:cNvSpPr>
          <p:nvPr>
            <p:ph type="title"/>
          </p:nvPr>
        </p:nvSpPr>
        <p:spPr bwMode="auto">
          <a:xfrm>
            <a:off x="128588" y="12700"/>
            <a:ext cx="9504362" cy="549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ko-KR" altLang="en-US" sz="2000" spc="-15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  </a:t>
            </a:r>
            <a:r>
              <a:rPr lang="ko-KR" altLang="en-US" sz="2000" spc="-150" dirty="0" err="1">
                <a:solidFill>
                  <a:sysClr val="windowText" lastClr="000000"/>
                </a:solidFill>
                <a:sym typeface="Wingdings" panose="05000000000000000000" pitchFamily="2" charset="2"/>
              </a:rPr>
              <a:t>전시참가</a:t>
            </a:r>
            <a:r>
              <a:rPr lang="ko-KR" altLang="en-US" sz="2000" spc="-150" dirty="0">
                <a:solidFill>
                  <a:sysClr val="windowText" lastClr="000000"/>
                </a:solidFill>
                <a:sym typeface="Wingdings" panose="05000000000000000000" pitchFamily="2" charset="2"/>
              </a:rPr>
              <a:t> 제안서 작성 양식 </a:t>
            </a:r>
            <a:r>
              <a:rPr lang="en-US" altLang="ko-KR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– Ⅲ. </a:t>
            </a:r>
            <a:r>
              <a:rPr lang="ko-KR" altLang="en-US" sz="2000" spc="-150" dirty="0" smtClean="0">
                <a:solidFill>
                  <a:sysClr val="windowText" lastClr="000000"/>
                </a:solidFill>
                <a:sym typeface="Wingdings" panose="05000000000000000000" pitchFamily="2" charset="2"/>
              </a:rPr>
              <a:t>기타</a:t>
            </a:r>
            <a:endParaRPr sz="2000" spc="-150" dirty="0"/>
          </a:p>
        </p:txBody>
      </p:sp>
      <p:graphicFrame>
        <p:nvGraphicFramePr>
          <p:cNvPr id="8" name="Group 1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971272"/>
              </p:ext>
            </p:extLst>
          </p:nvPr>
        </p:nvGraphicFramePr>
        <p:xfrm>
          <a:off x="714375" y="1900389"/>
          <a:ext cx="8766990" cy="1072512"/>
        </p:xfrm>
        <a:graphic>
          <a:graphicData uri="http://schemas.openxmlformats.org/drawingml/2006/table">
            <a:tbl>
              <a:tblPr/>
              <a:tblGrid>
                <a:gridCol w="1199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4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2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9350">
                  <a:extLst>
                    <a:ext uri="{9D8B030D-6E8A-4147-A177-3AD203B41FA5}">
                      <a16:colId xmlns:a16="http://schemas.microsoft.com/office/drawing/2014/main" val="1308727233"/>
                    </a:ext>
                  </a:extLst>
                </a:gridCol>
                <a:gridCol w="14328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049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수상일</a:t>
                      </a: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대회명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기술아이디어명</a:t>
                      </a: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주최기관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상격</a:t>
                      </a: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상금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연구지원금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백만원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00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00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659" marB="45659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73100" y="3035849"/>
            <a:ext cx="92329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제안 기술 아이디어와 관련하여 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유사 아이디어 등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타 공모전 수상경력 여부 기재 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(’18.1.1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이후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)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3" name="Group 1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954615"/>
              </p:ext>
            </p:extLst>
          </p:nvPr>
        </p:nvGraphicFramePr>
        <p:xfrm>
          <a:off x="714375" y="4327968"/>
          <a:ext cx="8651874" cy="1073472"/>
        </p:xfrm>
        <a:graphic>
          <a:graphicData uri="http://schemas.openxmlformats.org/drawingml/2006/table">
            <a:tbl>
              <a:tblPr/>
              <a:tblGrid>
                <a:gridCol w="1199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3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3080">
                  <a:extLst>
                    <a:ext uri="{9D8B030D-6E8A-4147-A177-3AD203B41FA5}">
                      <a16:colId xmlns:a16="http://schemas.microsoft.com/office/drawing/2014/main" val="1308727233"/>
                    </a:ext>
                  </a:extLst>
                </a:gridCol>
                <a:gridCol w="1813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28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1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연도</a:t>
                      </a: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발명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고안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의 명칭</a:t>
                      </a: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등록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출원인</a:t>
                      </a: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등록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출원번호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국가</a:t>
                      </a: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1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1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2" marR="91432" marT="45721" marB="45721" anchor="ctr" horzOverflow="overflow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73100" y="5479622"/>
            <a:ext cx="92329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제안 기술 아이디어와 관련하여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(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유사 아이디어 등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)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특허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/</a:t>
            </a:r>
            <a:r>
              <a:rPr kumimoji="1" lang="ko-KR" altLang="en-US" sz="1400" kern="0" dirty="0" err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실용실안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 등록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/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출원 여부 기재 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(’18.1.1 </a:t>
            </a:r>
            <a:r>
              <a:rPr kumimoji="1" lang="ko-KR" altLang="en-US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이후</a:t>
            </a:r>
            <a:r>
              <a:rPr kumimoji="1" lang="en-US" altLang="ko-KR" sz="1400" kern="0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prstClr val="white">
                    <a:lumMod val="50000"/>
                  </a:prstClr>
                </a:solidFill>
                <a:latin typeface="맑은 고딕" panose="020B0503020000020004" pitchFamily="50" charset="-127"/>
              </a:rPr>
              <a:t>)</a:t>
            </a:r>
            <a:endParaRPr kumimoji="1" lang="en-US" altLang="ko-KR" sz="1400" kern="0" dirty="0">
              <a:ln>
                <a:solidFill>
                  <a:prstClr val="black">
                    <a:alpha val="0"/>
                  </a:prstClr>
                </a:solidFill>
              </a:ln>
              <a:solidFill>
                <a:prstClr val="white">
                  <a:lumMod val="50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5" name="그룹 20"/>
          <p:cNvGrpSpPr>
            <a:grpSpLocks/>
          </p:cNvGrpSpPr>
          <p:nvPr/>
        </p:nvGrpSpPr>
        <p:grpSpPr bwMode="auto">
          <a:xfrm>
            <a:off x="493393" y="844333"/>
            <a:ext cx="2881333" cy="338554"/>
            <a:chOff x="514302" y="1086437"/>
            <a:chExt cx="2881175" cy="338046"/>
          </a:xfrm>
        </p:grpSpPr>
        <p:sp>
          <p:nvSpPr>
            <p:cNvPr id="16" name="TextBox 15"/>
            <p:cNvSpPr txBox="1"/>
            <p:nvPr/>
          </p:nvSpPr>
          <p:spPr>
            <a:xfrm>
              <a:off x="514302" y="1086437"/>
              <a:ext cx="2881175" cy="3380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spc="-15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    </a:t>
              </a:r>
              <a:r>
                <a:rPr lang="en-US" altLang="ko-KR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1. </a:t>
              </a:r>
              <a:r>
                <a:rPr lang="ko-KR" altLang="en-US" sz="1600" b="1" kern="0" spc="-150" dirty="0" smtClean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관련 참고사항</a:t>
              </a:r>
              <a:endParaRPr lang="ko-KR" altLang="en-US" sz="1600" b="1" kern="0" spc="-15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" name="직사각형 16"/>
            <p:cNvSpPr/>
            <p:nvPr/>
          </p:nvSpPr>
          <p:spPr bwMode="auto">
            <a:xfrm>
              <a:off x="638139" y="1129649"/>
              <a:ext cx="71996" cy="2516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29071" y="1546317"/>
            <a:ext cx="2809976" cy="338544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  </a:t>
            </a:r>
            <a:r>
              <a:rPr lang="en-US" altLang="ko-KR" sz="1600" b="1" dirty="0" smtClean="0">
                <a:latin typeface="+mn-ea"/>
                <a:sym typeface="Wingdings" panose="05000000000000000000" pitchFamily="2" charset="2"/>
              </a:rPr>
              <a:t> </a:t>
            </a:r>
            <a:r>
              <a:rPr lang="ko-KR" altLang="en-US" sz="1600" b="1" dirty="0" smtClean="0">
                <a:latin typeface="+mn-ea"/>
                <a:sym typeface="Wingdings" panose="05000000000000000000" pitchFamily="2" charset="2"/>
              </a:rPr>
              <a:t>관련 대회 수상 이력</a:t>
            </a:r>
            <a:endParaRPr lang="ko-KR" altLang="en-US" sz="1600" b="1" kern="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000000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9071" y="3911242"/>
            <a:ext cx="3360566" cy="338544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en-US" altLang="ko-KR" sz="1600" b="1" dirty="0" smtClean="0">
                <a:latin typeface="+mn-ea"/>
              </a:rPr>
              <a:t>  </a:t>
            </a:r>
            <a:r>
              <a:rPr lang="en-US" altLang="ko-KR" sz="1600" b="1" dirty="0" smtClean="0">
                <a:latin typeface="+mn-ea"/>
                <a:sym typeface="Wingdings" panose="05000000000000000000" pitchFamily="2" charset="2"/>
              </a:rPr>
              <a:t> </a:t>
            </a:r>
            <a:r>
              <a:rPr lang="ko-KR" altLang="en-US" sz="1600" b="1" dirty="0" smtClean="0">
                <a:latin typeface="+mn-ea"/>
                <a:sym typeface="Wingdings" panose="05000000000000000000" pitchFamily="2" charset="2"/>
              </a:rPr>
              <a:t>특허</a:t>
            </a:r>
            <a:r>
              <a:rPr lang="en-US" altLang="ko-KR" sz="1600" b="1" dirty="0" smtClean="0">
                <a:latin typeface="+mn-ea"/>
                <a:sym typeface="Wingdings" panose="05000000000000000000" pitchFamily="2" charset="2"/>
              </a:rPr>
              <a:t>/</a:t>
            </a:r>
            <a:r>
              <a:rPr lang="ko-KR" altLang="en-US" sz="1600" b="1" dirty="0" smtClean="0">
                <a:latin typeface="+mn-ea"/>
                <a:sym typeface="Wingdings" panose="05000000000000000000" pitchFamily="2" charset="2"/>
              </a:rPr>
              <a:t>실용신안 </a:t>
            </a:r>
            <a:r>
              <a:rPr lang="en-US" altLang="ko-KR" sz="1600" b="1" dirty="0" smtClean="0">
                <a:latin typeface="+mn-ea"/>
                <a:sym typeface="Wingdings" panose="05000000000000000000" pitchFamily="2" charset="2"/>
              </a:rPr>
              <a:t>(</a:t>
            </a:r>
            <a:r>
              <a:rPr lang="ko-KR" altLang="en-US" sz="1600" b="1" dirty="0" smtClean="0">
                <a:latin typeface="+mn-ea"/>
                <a:sym typeface="Wingdings" panose="05000000000000000000" pitchFamily="2" charset="2"/>
              </a:rPr>
              <a:t>등록</a:t>
            </a:r>
            <a:r>
              <a:rPr lang="en-US" altLang="ko-KR" sz="1600" b="1" dirty="0" smtClean="0">
                <a:latin typeface="+mn-ea"/>
                <a:sym typeface="Wingdings" panose="05000000000000000000" pitchFamily="2" charset="2"/>
              </a:rPr>
              <a:t>/</a:t>
            </a:r>
            <a:r>
              <a:rPr lang="ko-KR" altLang="en-US" sz="1600" b="1" dirty="0" smtClean="0">
                <a:latin typeface="+mn-ea"/>
                <a:sym typeface="Wingdings" panose="05000000000000000000" pitchFamily="2" charset="2"/>
              </a:rPr>
              <a:t>출원</a:t>
            </a:r>
            <a:r>
              <a:rPr lang="en-US" altLang="ko-KR" sz="1600" b="1" dirty="0" smtClean="0">
                <a:latin typeface="+mn-ea"/>
                <a:sym typeface="Wingdings" panose="05000000000000000000" pitchFamily="2" charset="2"/>
              </a:rPr>
              <a:t>)</a:t>
            </a:r>
            <a:endParaRPr lang="ko-KR" altLang="en-US" sz="1600" b="1" kern="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14299191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2231</TotalTime>
  <Words>1023</Words>
  <Application>Microsoft Office PowerPoint</Application>
  <PresentationFormat>A4 용지(210x297mm)</PresentationFormat>
  <Paragraphs>158</Paragraphs>
  <Slides>11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11</vt:i4>
      </vt:variant>
    </vt:vector>
  </HeadingPairs>
  <TitlesOfParts>
    <vt:vector size="22" baseType="lpstr">
      <vt:lpstr>굴림</vt:lpstr>
      <vt:lpstr>맑은 고딕</vt:lpstr>
      <vt:lpstr>현대하모니 L</vt:lpstr>
      <vt:lpstr>현대하모니 M</vt:lpstr>
      <vt:lpstr>Arial</vt:lpstr>
      <vt:lpstr>Calibri</vt:lpstr>
      <vt:lpstr>Calibri Light</vt:lpstr>
      <vt:lpstr>Times New Roman</vt:lpstr>
      <vt:lpstr>Wingdings</vt:lpstr>
      <vt:lpstr>Office 테마</vt:lpstr>
      <vt:lpstr>1_디자인 사용자 지정</vt:lpstr>
      <vt:lpstr>PowerPoint 프레젠테이션</vt:lpstr>
      <vt:lpstr>PowerPoint 프레젠테이션</vt:lpstr>
      <vt:lpstr>현대건설 협력사 기술박람회 - 전시 참가 신청서</vt:lpstr>
      <vt:lpstr>PowerPoint 프레젠테이션</vt:lpstr>
      <vt:lpstr>목차 </vt:lpstr>
      <vt:lpstr>  전시참가 제안서 작성 양식 - Ⅰ. 제안 기술/제품 정보</vt:lpstr>
      <vt:lpstr>  전시참가 제안서 작성 양식 - Ⅱ. 심사항목</vt:lpstr>
      <vt:lpstr>  전시참가 제안서 작성 양식 - Ⅱ. 심사항목</vt:lpstr>
      <vt:lpstr>  전시참가 제안서 작성 양식 – Ⅲ. 기타</vt:lpstr>
      <vt:lpstr>  전시참가 제안서 작성 양식 – Ⅲ. 기타</vt:lpstr>
      <vt:lpstr>  전시참가 제안서 작성 양식 – Ⅲ. 기타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장하영(JANG, HAYOUNG)</dc:creator>
  <cp:lastModifiedBy>안재혁(AN JAE HYEOK)</cp:lastModifiedBy>
  <cp:revision>115</cp:revision>
  <cp:lastPrinted>2023-06-26T06:47:34Z</cp:lastPrinted>
  <dcterms:created xsi:type="dcterms:W3CDTF">2021-05-26T05:36:55Z</dcterms:created>
  <dcterms:modified xsi:type="dcterms:W3CDTF">2023-07-19T04:28:53Z</dcterms:modified>
</cp:coreProperties>
</file>